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既定のセクション" id="{32C93B91-B36F-421A-ADB5-16D0BCD6D027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</p14:sldIdLst>
        </p14:section>
        <p14:section name="タイトルなしのセクション" id="{E4D6E22C-F492-4FA7-9657-A42DE3E11525}">
          <p14:sldIdLst>
            <p14:sldId id="279"/>
            <p14:sldId id="280"/>
            <p14:sldId id="281"/>
          </p14:sldIdLst>
        </p14:section>
        <p14:section name="タイトルなしのセクション" id="{F01BC905-4AA5-464F-A632-DA66ED154CCD}">
          <p14:sldIdLst>
            <p14:sldId id="28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993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72" autoAdjust="0"/>
    <p:restoredTop sz="94660"/>
  </p:normalViewPr>
  <p:slideViewPr>
    <p:cSldViewPr snapToGrid="0">
      <p:cViewPr varScale="1">
        <p:scale>
          <a:sx n="155" d="100"/>
          <a:sy n="155" d="100"/>
        </p:scale>
        <p:origin x="588" y="-23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555A0B-8472-4976-BE6C-1F049136B213}" type="datetimeFigureOut">
              <a:rPr kumimoji="1" lang="ja-JP" altLang="en-US" smtClean="0"/>
              <a:t>2016/8/9</a:t>
            </a:fld>
            <a:endParaRPr kumimoji="1" lang="ja-JP" altLang="en-US" dirty="0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 dirty="0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 dirty="0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C22EA5-C5CC-4E24-9920-A0E5A334BEC8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038880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0505AA-E6DE-400D-9E1C-EA1891F8C83A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96560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C22EA5-C5CC-4E24-9920-A0E5A334BEC8}" type="slidenum">
              <a:rPr kumimoji="1" lang="ja-JP" altLang="en-US" smtClean="0"/>
              <a:t>24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787582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 smtClean="0"/>
              <a:t>マスター サブタイトルの書式設定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14AC7-A2CF-4681-924D-44EEC0C1F900}" type="datetimeFigureOut">
              <a:rPr kumimoji="1" lang="ja-JP" altLang="en-US" smtClean="0"/>
              <a:t>2016/8/9</a:t>
            </a:fld>
            <a:endParaRPr kumimoji="1" lang="ja-JP" altLang="en-US" dirty="0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120F2-C300-4342-B5FA-41726A7B7FCF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025842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14AC7-A2CF-4681-924D-44EEC0C1F900}" type="datetimeFigureOut">
              <a:rPr kumimoji="1" lang="ja-JP" altLang="en-US" smtClean="0"/>
              <a:t>2016/8/9</a:t>
            </a:fld>
            <a:endParaRPr kumimoji="1" lang="ja-JP" altLang="en-US" dirty="0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120F2-C300-4342-B5FA-41726A7B7FCF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0026014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14AC7-A2CF-4681-924D-44EEC0C1F900}" type="datetimeFigureOut">
              <a:rPr kumimoji="1" lang="ja-JP" altLang="en-US" smtClean="0"/>
              <a:t>2016/8/9</a:t>
            </a:fld>
            <a:endParaRPr kumimoji="1" lang="ja-JP" altLang="en-US" dirty="0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120F2-C300-4342-B5FA-41726A7B7FCF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145174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14AC7-A2CF-4681-924D-44EEC0C1F900}" type="datetimeFigureOut">
              <a:rPr kumimoji="1" lang="ja-JP" altLang="en-US" smtClean="0"/>
              <a:t>2016/8/9</a:t>
            </a:fld>
            <a:endParaRPr kumimoji="1" lang="ja-JP" altLang="en-US" dirty="0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120F2-C300-4342-B5FA-41726A7B7FCF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6581397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14AC7-A2CF-4681-924D-44EEC0C1F900}" type="datetimeFigureOut">
              <a:rPr kumimoji="1" lang="ja-JP" altLang="en-US" smtClean="0"/>
              <a:t>2016/8/9</a:t>
            </a:fld>
            <a:endParaRPr kumimoji="1" lang="ja-JP" altLang="en-US" dirty="0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120F2-C300-4342-B5FA-41726A7B7FCF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82338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14AC7-A2CF-4681-924D-44EEC0C1F900}" type="datetimeFigureOut">
              <a:rPr kumimoji="1" lang="ja-JP" altLang="en-US" smtClean="0"/>
              <a:t>2016/8/9</a:t>
            </a:fld>
            <a:endParaRPr kumimoji="1" lang="ja-JP" altLang="en-US" dirty="0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120F2-C300-4342-B5FA-41726A7B7FCF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6986786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14AC7-A2CF-4681-924D-44EEC0C1F900}" type="datetimeFigureOut">
              <a:rPr kumimoji="1" lang="ja-JP" altLang="en-US" smtClean="0"/>
              <a:t>2016/8/9</a:t>
            </a:fld>
            <a:endParaRPr kumimoji="1" lang="ja-JP" altLang="en-US" dirty="0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120F2-C300-4342-B5FA-41726A7B7FCF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325321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14AC7-A2CF-4681-924D-44EEC0C1F900}" type="datetimeFigureOut">
              <a:rPr kumimoji="1" lang="ja-JP" altLang="en-US" smtClean="0"/>
              <a:t>2016/8/9</a:t>
            </a:fld>
            <a:endParaRPr kumimoji="1" lang="ja-JP" altLang="en-US" dirty="0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120F2-C300-4342-B5FA-41726A7B7FCF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8020040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14AC7-A2CF-4681-924D-44EEC0C1F900}" type="datetimeFigureOut">
              <a:rPr kumimoji="1" lang="ja-JP" altLang="en-US" smtClean="0"/>
              <a:t>2016/8/9</a:t>
            </a:fld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120F2-C300-4342-B5FA-41726A7B7FCF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763630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14AC7-A2CF-4681-924D-44EEC0C1F900}" type="datetimeFigureOut">
              <a:rPr kumimoji="1" lang="ja-JP" altLang="en-US" smtClean="0"/>
              <a:t>2016/8/9</a:t>
            </a:fld>
            <a:endParaRPr kumimoji="1" lang="ja-JP" altLang="en-US" dirty="0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120F2-C300-4342-B5FA-41726A7B7FCF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346803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 dirty="0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14AC7-A2CF-4681-924D-44EEC0C1F900}" type="datetimeFigureOut">
              <a:rPr kumimoji="1" lang="ja-JP" altLang="en-US" smtClean="0"/>
              <a:t>2016/8/9</a:t>
            </a:fld>
            <a:endParaRPr kumimoji="1" lang="ja-JP" altLang="en-US" dirty="0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120F2-C300-4342-B5FA-41726A7B7FCF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863719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D14AC7-A2CF-4681-924D-44EEC0C1F900}" type="datetimeFigureOut">
              <a:rPr kumimoji="1" lang="ja-JP" altLang="en-US" smtClean="0"/>
              <a:t>2016/8/9</a:t>
            </a:fld>
            <a:endParaRPr kumimoji="1" lang="ja-JP" altLang="en-US" dirty="0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9120F2-C300-4342-B5FA-41726A7B7FCF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3576858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40.png"/><Relationship Id="rId7" Type="http://schemas.openxmlformats.org/officeDocument/2006/relationships/image" Target="../media/image43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54.png"/><Relationship Id="rId7" Type="http://schemas.openxmlformats.org/officeDocument/2006/relationships/image" Target="../media/image3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42.png"/><Relationship Id="rId4" Type="http://schemas.openxmlformats.org/officeDocument/2006/relationships/image" Target="../media/image55.png"/><Relationship Id="rId9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amazon.co.jp/Deep-Belief-Nets-Cuda-Feedforward/dp/1507751478?ie=UTF8&amp;keywords=Deep%20Neural%20Network&amp;qid=1432006387&amp;ref_=sr_1_cc_2&amp;s=aps&amp;sr=1-2-catcorr" TargetMode="External"/><Relationship Id="rId3" Type="http://schemas.openxmlformats.org/officeDocument/2006/relationships/hyperlink" Target="http://qiita.com/Ugo-Nama/items/08c6a5f6a571335972d5" TargetMode="External"/><Relationship Id="rId7" Type="http://schemas.openxmlformats.org/officeDocument/2006/relationships/hyperlink" Target="http://stonewashersjournal.com/2015/03/05/deeplearning1/" TargetMode="External"/><Relationship Id="rId2" Type="http://schemas.openxmlformats.org/officeDocument/2006/relationships/hyperlink" Target="http://qiita.com/ashitani/items/bb393e24c20e83e54577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mhauskn/dqn/blob/master/dqn_main.cpp" TargetMode="External"/><Relationship Id="rId5" Type="http://schemas.openxmlformats.org/officeDocument/2006/relationships/hyperlink" Target="http://qiita.com/HirofumiYashima/items/16da52eaea74e55d75da" TargetMode="External"/><Relationship Id="rId4" Type="http://schemas.openxmlformats.org/officeDocument/2006/relationships/hyperlink" Target="https://github.com/ashitani/DQN_pendulum/blob/master/dqn_pendulum.py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72.png"/><Relationship Id="rId7" Type="http://schemas.openxmlformats.org/officeDocument/2006/relationships/image" Target="../media/image77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11" Type="http://schemas.openxmlformats.org/officeDocument/2006/relationships/image" Target="../media/image83.png"/><Relationship Id="rId5" Type="http://schemas.openxmlformats.org/officeDocument/2006/relationships/image" Target="../media/image74.png"/><Relationship Id="rId10" Type="http://schemas.openxmlformats.org/officeDocument/2006/relationships/image" Target="../media/image82.png"/><Relationship Id="rId4" Type="http://schemas.openxmlformats.org/officeDocument/2006/relationships/image" Target="../media/image73.png"/><Relationship Id="rId9" Type="http://schemas.openxmlformats.org/officeDocument/2006/relationships/image" Target="../media/image8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7" Type="http://schemas.openxmlformats.org/officeDocument/2006/relationships/image" Target="../media/image88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0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0.png"/><Relationship Id="rId3" Type="http://schemas.openxmlformats.org/officeDocument/2006/relationships/image" Target="../media/image93.png"/><Relationship Id="rId7" Type="http://schemas.openxmlformats.org/officeDocument/2006/relationships/image" Target="../media/image9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Relationship Id="rId9" Type="http://schemas.openxmlformats.org/officeDocument/2006/relationships/image" Target="../media/image96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7" Type="http://schemas.openxmlformats.org/officeDocument/2006/relationships/image" Target="../media/image107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9.png"/><Relationship Id="rId7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7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kumimoji="1" lang="ja-JP" altLang="en-US" sz="3200" dirty="0" smtClean="0"/>
              <a:t>強くなるロボティック・ゲームプレーヤーの作り方</a:t>
            </a:r>
            <a:endParaRPr kumimoji="1" lang="ja-JP" altLang="en-US" sz="3200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003160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7085"/>
            <a:ext cx="3989823" cy="4279281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4"/>
          <a:srcRect b="44357"/>
          <a:stretch/>
        </p:blipFill>
        <p:spPr>
          <a:xfrm>
            <a:off x="-1" y="4316366"/>
            <a:ext cx="3989823" cy="2146052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2718" y="1758101"/>
            <a:ext cx="3989823" cy="1736746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6"/>
          <a:srcRect t="571" b="44909"/>
          <a:stretch/>
        </p:blipFill>
        <p:spPr>
          <a:xfrm>
            <a:off x="4082718" y="3489960"/>
            <a:ext cx="3989823" cy="3169032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78708" y="2636366"/>
            <a:ext cx="3989823" cy="164287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 rotWithShape="1">
          <a:blip r:embed="rId8"/>
          <a:srcRect b="50598"/>
          <a:stretch/>
        </p:blipFill>
        <p:spPr>
          <a:xfrm>
            <a:off x="8178708" y="2847101"/>
            <a:ext cx="4013292" cy="2554650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 rotWithShape="1">
          <a:blip r:embed="rId4"/>
          <a:srcRect t="55242"/>
          <a:stretch/>
        </p:blipFill>
        <p:spPr>
          <a:xfrm>
            <a:off x="4082718" y="37085"/>
            <a:ext cx="3989823" cy="1726259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/>
        </p:nvPicPr>
        <p:blipFill rotWithShape="1">
          <a:blip r:embed="rId6"/>
          <a:srcRect t="55443"/>
          <a:stretch/>
        </p:blipFill>
        <p:spPr>
          <a:xfrm>
            <a:off x="8178708" y="0"/>
            <a:ext cx="3989823" cy="2589917"/>
          </a:xfrm>
          <a:prstGeom prst="rect">
            <a:avLst/>
          </a:prstGeom>
        </p:spPr>
      </p:pic>
      <p:sp>
        <p:nvSpPr>
          <p:cNvPr id="3" name="テキスト ボックス 2"/>
          <p:cNvSpPr txBox="1"/>
          <p:nvPr/>
        </p:nvSpPr>
        <p:spPr>
          <a:xfrm>
            <a:off x="1966474" y="4716780"/>
            <a:ext cx="20100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700" dirty="0" smtClean="0"/>
              <a:t>温度係数が大きいほど、</a:t>
            </a:r>
            <a:r>
              <a:rPr lang="en-US" altLang="ja-JP" sz="700" dirty="0" err="1" smtClean="0"/>
              <a:t>exp</a:t>
            </a:r>
            <a:r>
              <a:rPr lang="ja-JP" altLang="en-US" sz="700" dirty="0" smtClean="0"/>
              <a:t>の引数が小さくなり、</a:t>
            </a:r>
            <a:endParaRPr lang="en-US" altLang="ja-JP" sz="700" dirty="0" smtClean="0"/>
          </a:p>
          <a:p>
            <a:r>
              <a:rPr kumimoji="1" lang="ja-JP" altLang="en-US" sz="700" dirty="0" smtClean="0"/>
              <a:t>値間の差が小さくなる　</a:t>
            </a:r>
            <a:r>
              <a:rPr lang="ja-JP" altLang="en-US" sz="700" dirty="0" smtClean="0"/>
              <a:t>→　ランダム性が増す</a:t>
            </a:r>
            <a:endParaRPr kumimoji="1" lang="ja-JP" altLang="en-US" sz="700" dirty="0"/>
          </a:p>
        </p:txBody>
      </p:sp>
      <p:sp>
        <p:nvSpPr>
          <p:cNvPr id="10" name="角丸四角形 9"/>
          <p:cNvSpPr/>
          <p:nvPr/>
        </p:nvSpPr>
        <p:spPr>
          <a:xfrm>
            <a:off x="37464" y="4373880"/>
            <a:ext cx="3924000" cy="2034540"/>
          </a:xfrm>
          <a:prstGeom prst="roundRect">
            <a:avLst>
              <a:gd name="adj" fmla="val 2622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角丸四角形 12"/>
          <p:cNvSpPr/>
          <p:nvPr/>
        </p:nvSpPr>
        <p:spPr>
          <a:xfrm>
            <a:off x="4120392" y="72898"/>
            <a:ext cx="3924000" cy="1638000"/>
          </a:xfrm>
          <a:prstGeom prst="roundRect">
            <a:avLst>
              <a:gd name="adj" fmla="val 2622"/>
            </a:avLst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6" name="正方形/長方形 15"/>
          <p:cNvSpPr/>
          <p:nvPr/>
        </p:nvSpPr>
        <p:spPr>
          <a:xfrm>
            <a:off x="4151145" y="3672785"/>
            <a:ext cx="3103095" cy="156918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4450159" y="3858343"/>
            <a:ext cx="3636000" cy="156918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4499516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/>
          <a:srcRect t="51797"/>
          <a:stretch/>
        </p:blipFill>
        <p:spPr>
          <a:xfrm>
            <a:off x="0" y="0"/>
            <a:ext cx="4033757" cy="2505322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/>
          <a:srcRect b="40722"/>
          <a:stretch/>
        </p:blipFill>
        <p:spPr>
          <a:xfrm>
            <a:off x="55042" y="2505322"/>
            <a:ext cx="3978715" cy="2801324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8799" y="1771983"/>
            <a:ext cx="3978715" cy="2162346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 rotWithShape="1">
          <a:blip r:embed="rId3"/>
          <a:srcRect t="62503"/>
          <a:stretch/>
        </p:blipFill>
        <p:spPr>
          <a:xfrm>
            <a:off x="4088799" y="0"/>
            <a:ext cx="3978715" cy="1771983"/>
          </a:xfrm>
          <a:prstGeom prst="rect">
            <a:avLst/>
          </a:prstGeom>
        </p:spPr>
      </p:pic>
      <p:sp>
        <p:nvSpPr>
          <p:cNvPr id="9" name="正方形/長方形 8"/>
          <p:cNvSpPr/>
          <p:nvPr/>
        </p:nvSpPr>
        <p:spPr>
          <a:xfrm>
            <a:off x="1778015" y="889836"/>
            <a:ext cx="182282" cy="13854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1629934" y="892215"/>
            <a:ext cx="102894" cy="138545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1505824" y="892215"/>
            <a:ext cx="85036" cy="13854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2358598" y="889836"/>
            <a:ext cx="102894" cy="138545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2037353" y="889836"/>
            <a:ext cx="93540" cy="13854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612520" y="889836"/>
            <a:ext cx="70277" cy="138545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523303" y="889836"/>
            <a:ext cx="58080" cy="13854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1286756" y="923174"/>
            <a:ext cx="77305" cy="105207"/>
          </a:xfrm>
          <a:prstGeom prst="rect">
            <a:avLst/>
          </a:prstGeom>
          <a:noFill/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2423691" y="1205059"/>
            <a:ext cx="182282" cy="13854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2275610" y="1207438"/>
            <a:ext cx="102894" cy="138545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2151500" y="1207438"/>
            <a:ext cx="85036" cy="13854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1932432" y="1238397"/>
            <a:ext cx="77305" cy="105207"/>
          </a:xfrm>
          <a:prstGeom prst="rect">
            <a:avLst/>
          </a:prstGeom>
          <a:noFill/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3020141" y="1205059"/>
            <a:ext cx="102894" cy="138545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2691276" y="1205059"/>
            <a:ext cx="93540" cy="13854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1503013" y="1205059"/>
            <a:ext cx="108000" cy="13854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1362075" y="1207438"/>
            <a:ext cx="102894" cy="138545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1218917" y="1207438"/>
            <a:ext cx="108000" cy="13854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1912527" y="1484347"/>
            <a:ext cx="73765" cy="13854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1799358" y="1486726"/>
            <a:ext cx="70277" cy="138545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1711040" y="1486726"/>
            <a:ext cx="60963" cy="13854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29" name="正方形/長方形 28"/>
          <p:cNvSpPr/>
          <p:nvPr/>
        </p:nvSpPr>
        <p:spPr>
          <a:xfrm>
            <a:off x="2508394" y="1484347"/>
            <a:ext cx="85036" cy="138545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30" name="正方形/長方形 29"/>
          <p:cNvSpPr/>
          <p:nvPr/>
        </p:nvSpPr>
        <p:spPr>
          <a:xfrm>
            <a:off x="2392477" y="1484347"/>
            <a:ext cx="73765" cy="13854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31" name="正方形/長方形 30"/>
          <p:cNvSpPr/>
          <p:nvPr/>
        </p:nvSpPr>
        <p:spPr>
          <a:xfrm>
            <a:off x="2148988" y="1512922"/>
            <a:ext cx="70277" cy="105207"/>
          </a:xfrm>
          <a:prstGeom prst="rect">
            <a:avLst/>
          </a:prstGeom>
          <a:noFill/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32" name="正方形/長方形 31"/>
          <p:cNvSpPr/>
          <p:nvPr/>
        </p:nvSpPr>
        <p:spPr>
          <a:xfrm>
            <a:off x="1146943" y="1614900"/>
            <a:ext cx="43636" cy="6463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33" name="正方形/長方形 32"/>
          <p:cNvSpPr/>
          <p:nvPr/>
        </p:nvSpPr>
        <p:spPr>
          <a:xfrm>
            <a:off x="1090914" y="1614900"/>
            <a:ext cx="39669" cy="6463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34" name="正方形/長方形 33"/>
          <p:cNvSpPr/>
          <p:nvPr/>
        </p:nvSpPr>
        <p:spPr>
          <a:xfrm>
            <a:off x="1432569" y="1614900"/>
            <a:ext cx="63888" cy="6463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35" name="正方形/長方形 34"/>
          <p:cNvSpPr/>
          <p:nvPr/>
        </p:nvSpPr>
        <p:spPr>
          <a:xfrm>
            <a:off x="994440" y="1614900"/>
            <a:ext cx="63888" cy="6463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36" name="正方形/長方形 35"/>
          <p:cNvSpPr/>
          <p:nvPr/>
        </p:nvSpPr>
        <p:spPr>
          <a:xfrm>
            <a:off x="1329898" y="1614900"/>
            <a:ext cx="70277" cy="6463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37" name="正方形/長方形 36"/>
          <p:cNvSpPr/>
          <p:nvPr/>
        </p:nvSpPr>
        <p:spPr>
          <a:xfrm>
            <a:off x="2289376" y="2391964"/>
            <a:ext cx="43636" cy="6463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38" name="正方形/長方形 37"/>
          <p:cNvSpPr/>
          <p:nvPr/>
        </p:nvSpPr>
        <p:spPr>
          <a:xfrm>
            <a:off x="2233347" y="2391964"/>
            <a:ext cx="39669" cy="6463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39" name="正方形/長方形 38"/>
          <p:cNvSpPr/>
          <p:nvPr/>
        </p:nvSpPr>
        <p:spPr>
          <a:xfrm>
            <a:off x="2575002" y="2391964"/>
            <a:ext cx="63888" cy="6463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40" name="正方形/長方形 39"/>
          <p:cNvSpPr/>
          <p:nvPr/>
        </p:nvSpPr>
        <p:spPr>
          <a:xfrm>
            <a:off x="2136873" y="2391964"/>
            <a:ext cx="63888" cy="6463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41" name="正方形/長方形 40"/>
          <p:cNvSpPr/>
          <p:nvPr/>
        </p:nvSpPr>
        <p:spPr>
          <a:xfrm>
            <a:off x="2472331" y="2391964"/>
            <a:ext cx="70277" cy="6463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42" name="正方形/長方形 41"/>
          <p:cNvSpPr/>
          <p:nvPr/>
        </p:nvSpPr>
        <p:spPr>
          <a:xfrm>
            <a:off x="3018950" y="2253419"/>
            <a:ext cx="85036" cy="138545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43" name="正方形/長方形 42"/>
          <p:cNvSpPr/>
          <p:nvPr/>
        </p:nvSpPr>
        <p:spPr>
          <a:xfrm>
            <a:off x="2917320" y="2253419"/>
            <a:ext cx="73765" cy="13854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44" name="正方形/長方形 43"/>
          <p:cNvSpPr/>
          <p:nvPr/>
        </p:nvSpPr>
        <p:spPr>
          <a:xfrm>
            <a:off x="1113099" y="2266052"/>
            <a:ext cx="73765" cy="13854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45" name="正方形/長方形 44"/>
          <p:cNvSpPr/>
          <p:nvPr/>
        </p:nvSpPr>
        <p:spPr>
          <a:xfrm>
            <a:off x="999930" y="2268431"/>
            <a:ext cx="70277" cy="138545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46" name="正方形/長方形 45"/>
          <p:cNvSpPr/>
          <p:nvPr/>
        </p:nvSpPr>
        <p:spPr>
          <a:xfrm>
            <a:off x="911612" y="2268431"/>
            <a:ext cx="60963" cy="13854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47" name="正方形/長方形 46"/>
          <p:cNvSpPr/>
          <p:nvPr/>
        </p:nvSpPr>
        <p:spPr>
          <a:xfrm>
            <a:off x="1690946" y="2266052"/>
            <a:ext cx="70277" cy="138545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48" name="正方形/長方形 47"/>
          <p:cNvSpPr/>
          <p:nvPr/>
        </p:nvSpPr>
        <p:spPr>
          <a:xfrm>
            <a:off x="1599450" y="2266052"/>
            <a:ext cx="60963" cy="13854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49" name="正方形/長方形 48"/>
          <p:cNvSpPr/>
          <p:nvPr/>
        </p:nvSpPr>
        <p:spPr>
          <a:xfrm>
            <a:off x="1922584" y="2288296"/>
            <a:ext cx="70277" cy="105207"/>
          </a:xfrm>
          <a:prstGeom prst="rect">
            <a:avLst/>
          </a:prstGeom>
          <a:noFill/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50" name="正方形/長方形 49"/>
          <p:cNvSpPr/>
          <p:nvPr/>
        </p:nvSpPr>
        <p:spPr>
          <a:xfrm>
            <a:off x="1593051" y="2558225"/>
            <a:ext cx="73765" cy="13854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51" name="正方形/長方形 50"/>
          <p:cNvSpPr/>
          <p:nvPr/>
        </p:nvSpPr>
        <p:spPr>
          <a:xfrm>
            <a:off x="1479882" y="2560604"/>
            <a:ext cx="70277" cy="138545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52" name="正方形/長方形 51"/>
          <p:cNvSpPr/>
          <p:nvPr/>
        </p:nvSpPr>
        <p:spPr>
          <a:xfrm>
            <a:off x="1391564" y="2560604"/>
            <a:ext cx="60963" cy="13854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53" name="正方形/長方形 52"/>
          <p:cNvSpPr/>
          <p:nvPr/>
        </p:nvSpPr>
        <p:spPr>
          <a:xfrm>
            <a:off x="1130528" y="2677720"/>
            <a:ext cx="43636" cy="6463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54" name="正方形/長方形 53"/>
          <p:cNvSpPr/>
          <p:nvPr/>
        </p:nvSpPr>
        <p:spPr>
          <a:xfrm>
            <a:off x="1074499" y="2677720"/>
            <a:ext cx="39669" cy="6463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55" name="正方形/長方形 54"/>
          <p:cNvSpPr/>
          <p:nvPr/>
        </p:nvSpPr>
        <p:spPr>
          <a:xfrm>
            <a:off x="978025" y="2677720"/>
            <a:ext cx="63888" cy="6463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56" name="正方形/長方形 55"/>
          <p:cNvSpPr/>
          <p:nvPr/>
        </p:nvSpPr>
        <p:spPr>
          <a:xfrm>
            <a:off x="648116" y="2391964"/>
            <a:ext cx="43636" cy="6463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57" name="正方形/長方形 56"/>
          <p:cNvSpPr/>
          <p:nvPr/>
        </p:nvSpPr>
        <p:spPr>
          <a:xfrm>
            <a:off x="592087" y="2391964"/>
            <a:ext cx="39669" cy="6463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58" name="正方形/長方形 57"/>
          <p:cNvSpPr/>
          <p:nvPr/>
        </p:nvSpPr>
        <p:spPr>
          <a:xfrm>
            <a:off x="495613" y="2391964"/>
            <a:ext cx="63888" cy="6463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59" name="正方形/長方形 58"/>
          <p:cNvSpPr/>
          <p:nvPr/>
        </p:nvSpPr>
        <p:spPr>
          <a:xfrm>
            <a:off x="592087" y="2555716"/>
            <a:ext cx="70277" cy="138545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60" name="正方形/長方形 59"/>
          <p:cNvSpPr/>
          <p:nvPr/>
        </p:nvSpPr>
        <p:spPr>
          <a:xfrm>
            <a:off x="502870" y="2555716"/>
            <a:ext cx="58080" cy="13854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61" name="正方形/長方形 60"/>
          <p:cNvSpPr/>
          <p:nvPr/>
        </p:nvSpPr>
        <p:spPr>
          <a:xfrm>
            <a:off x="295020" y="2836111"/>
            <a:ext cx="70277" cy="138545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62" name="正方形/長方形 61"/>
          <p:cNvSpPr/>
          <p:nvPr/>
        </p:nvSpPr>
        <p:spPr>
          <a:xfrm>
            <a:off x="205803" y="2836111"/>
            <a:ext cx="58080" cy="13854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63" name="正方形/長方形 62"/>
          <p:cNvSpPr/>
          <p:nvPr/>
        </p:nvSpPr>
        <p:spPr>
          <a:xfrm>
            <a:off x="1206526" y="2830136"/>
            <a:ext cx="70277" cy="138545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64" name="正方形/長方形 63"/>
          <p:cNvSpPr/>
          <p:nvPr/>
        </p:nvSpPr>
        <p:spPr>
          <a:xfrm>
            <a:off x="828384" y="2830136"/>
            <a:ext cx="58080" cy="13854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65" name="正方形/長方形 64"/>
          <p:cNvSpPr/>
          <p:nvPr/>
        </p:nvSpPr>
        <p:spPr>
          <a:xfrm>
            <a:off x="2261132" y="3001583"/>
            <a:ext cx="97466" cy="138545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66" name="正方形/長方形 65"/>
          <p:cNvSpPr/>
          <p:nvPr/>
        </p:nvSpPr>
        <p:spPr>
          <a:xfrm>
            <a:off x="1755635" y="3001583"/>
            <a:ext cx="89217" cy="13854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67" name="正方形/長方形 66"/>
          <p:cNvSpPr/>
          <p:nvPr/>
        </p:nvSpPr>
        <p:spPr>
          <a:xfrm>
            <a:off x="3545445" y="3001583"/>
            <a:ext cx="97466" cy="138545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68" name="正方形/長方形 67"/>
          <p:cNvSpPr/>
          <p:nvPr/>
        </p:nvSpPr>
        <p:spPr>
          <a:xfrm>
            <a:off x="3422357" y="3001582"/>
            <a:ext cx="89217" cy="13854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69" name="正方形/長方形 68"/>
          <p:cNvSpPr/>
          <p:nvPr/>
        </p:nvSpPr>
        <p:spPr>
          <a:xfrm>
            <a:off x="187058" y="3193313"/>
            <a:ext cx="198000" cy="13854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70" name="正方形/長方形 69"/>
          <p:cNvSpPr/>
          <p:nvPr/>
        </p:nvSpPr>
        <p:spPr>
          <a:xfrm>
            <a:off x="2136025" y="3189391"/>
            <a:ext cx="97466" cy="138545"/>
          </a:xfrm>
          <a:prstGeom prst="rect">
            <a:avLst/>
          </a:prstGeom>
          <a:noFill/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73" name="正方形/長方形 72"/>
          <p:cNvSpPr/>
          <p:nvPr/>
        </p:nvSpPr>
        <p:spPr>
          <a:xfrm>
            <a:off x="856529" y="3451358"/>
            <a:ext cx="97466" cy="138545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74" name="正方形/長方形 73"/>
          <p:cNvSpPr/>
          <p:nvPr/>
        </p:nvSpPr>
        <p:spPr>
          <a:xfrm>
            <a:off x="733441" y="3451357"/>
            <a:ext cx="89217" cy="13854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75" name="正方形/長方形 74"/>
          <p:cNvSpPr/>
          <p:nvPr/>
        </p:nvSpPr>
        <p:spPr>
          <a:xfrm>
            <a:off x="381883" y="3449386"/>
            <a:ext cx="97466" cy="138545"/>
          </a:xfrm>
          <a:prstGeom prst="rect">
            <a:avLst/>
          </a:prstGeom>
          <a:noFill/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76" name="正方形/長方形 75"/>
          <p:cNvSpPr/>
          <p:nvPr/>
        </p:nvSpPr>
        <p:spPr>
          <a:xfrm>
            <a:off x="1765653" y="3720411"/>
            <a:ext cx="97466" cy="138545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77" name="正方形/長方形 76"/>
          <p:cNvSpPr/>
          <p:nvPr/>
        </p:nvSpPr>
        <p:spPr>
          <a:xfrm>
            <a:off x="1642565" y="3720410"/>
            <a:ext cx="89217" cy="13854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78" name="正方形/長方形 77"/>
          <p:cNvSpPr/>
          <p:nvPr/>
        </p:nvSpPr>
        <p:spPr>
          <a:xfrm>
            <a:off x="1583917" y="3985241"/>
            <a:ext cx="97466" cy="138545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79" name="正方形/長方形 78"/>
          <p:cNvSpPr/>
          <p:nvPr/>
        </p:nvSpPr>
        <p:spPr>
          <a:xfrm>
            <a:off x="1460829" y="3985240"/>
            <a:ext cx="89217" cy="13854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80" name="正方形/長方形 79"/>
          <p:cNvSpPr/>
          <p:nvPr/>
        </p:nvSpPr>
        <p:spPr>
          <a:xfrm>
            <a:off x="721702" y="3985240"/>
            <a:ext cx="97466" cy="138545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81" name="正方形/長方形 80"/>
          <p:cNvSpPr/>
          <p:nvPr/>
        </p:nvSpPr>
        <p:spPr>
          <a:xfrm>
            <a:off x="598614" y="3985239"/>
            <a:ext cx="89217" cy="13854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82" name="正方形/長方形 81"/>
          <p:cNvSpPr/>
          <p:nvPr/>
        </p:nvSpPr>
        <p:spPr>
          <a:xfrm>
            <a:off x="1121451" y="3979884"/>
            <a:ext cx="97466" cy="138545"/>
          </a:xfrm>
          <a:prstGeom prst="rect">
            <a:avLst/>
          </a:prstGeom>
          <a:noFill/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cxnSp>
        <p:nvCxnSpPr>
          <p:cNvPr id="83" name="直線矢印コネクタ 82"/>
          <p:cNvCxnSpPr/>
          <p:nvPr/>
        </p:nvCxnSpPr>
        <p:spPr>
          <a:xfrm>
            <a:off x="502870" y="1054298"/>
            <a:ext cx="977012" cy="11991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線矢印コネクタ 84"/>
          <p:cNvCxnSpPr>
            <a:stCxn id="141" idx="2"/>
          </p:cNvCxnSpPr>
          <p:nvPr/>
        </p:nvCxnSpPr>
        <p:spPr>
          <a:xfrm flipH="1">
            <a:off x="1013685" y="1653883"/>
            <a:ext cx="799656" cy="541160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線矢印コネクタ 86"/>
          <p:cNvCxnSpPr/>
          <p:nvPr/>
        </p:nvCxnSpPr>
        <p:spPr>
          <a:xfrm>
            <a:off x="2309865" y="1647216"/>
            <a:ext cx="533348" cy="5739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線矢印コネクタ 88"/>
          <p:cNvCxnSpPr>
            <a:stCxn id="99" idx="2"/>
            <a:endCxn id="137" idx="0"/>
          </p:cNvCxnSpPr>
          <p:nvPr/>
        </p:nvCxnSpPr>
        <p:spPr>
          <a:xfrm>
            <a:off x="546003" y="2715025"/>
            <a:ext cx="260324" cy="712269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フリーフォーム 89"/>
          <p:cNvSpPr/>
          <p:nvPr/>
        </p:nvSpPr>
        <p:spPr>
          <a:xfrm>
            <a:off x="-4763" y="2352677"/>
            <a:ext cx="338138" cy="2781300"/>
          </a:xfrm>
          <a:custGeom>
            <a:avLst/>
            <a:gdLst>
              <a:gd name="connsiteX0" fmla="*/ 285751 w 338138"/>
              <a:gd name="connsiteY0" fmla="*/ 0 h 2781300"/>
              <a:gd name="connsiteX1" fmla="*/ 0 w 338138"/>
              <a:gd name="connsiteY1" fmla="*/ 0 h 2781300"/>
              <a:gd name="connsiteX2" fmla="*/ 0 w 338138"/>
              <a:gd name="connsiteY2" fmla="*/ 2781300 h 2781300"/>
              <a:gd name="connsiteX3" fmla="*/ 338138 w 338138"/>
              <a:gd name="connsiteY3" fmla="*/ 2781300 h 2781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138" h="2781300">
                <a:moveTo>
                  <a:pt x="285751" y="0"/>
                </a:moveTo>
                <a:lnTo>
                  <a:pt x="0" y="0"/>
                </a:lnTo>
                <a:lnTo>
                  <a:pt x="0" y="2781300"/>
                </a:lnTo>
                <a:lnTo>
                  <a:pt x="338138" y="2781300"/>
                </a:lnTo>
              </a:path>
            </a:pathLst>
          </a:cu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1" name="正方形/長方形 90"/>
          <p:cNvSpPr/>
          <p:nvPr/>
        </p:nvSpPr>
        <p:spPr>
          <a:xfrm>
            <a:off x="592087" y="5074230"/>
            <a:ext cx="70277" cy="138545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92" name="正方形/長方形 91"/>
          <p:cNvSpPr/>
          <p:nvPr/>
        </p:nvSpPr>
        <p:spPr>
          <a:xfrm>
            <a:off x="502870" y="5074230"/>
            <a:ext cx="58080" cy="13854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93" name="正方形/長方形 92"/>
          <p:cNvSpPr/>
          <p:nvPr/>
        </p:nvSpPr>
        <p:spPr>
          <a:xfrm>
            <a:off x="1106075" y="5074230"/>
            <a:ext cx="70277" cy="138545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94" name="正方形/長方形 93"/>
          <p:cNvSpPr/>
          <p:nvPr/>
        </p:nvSpPr>
        <p:spPr>
          <a:xfrm>
            <a:off x="1016858" y="5074230"/>
            <a:ext cx="58080" cy="13854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95" name="正方形/長方形 94"/>
          <p:cNvSpPr/>
          <p:nvPr/>
        </p:nvSpPr>
        <p:spPr>
          <a:xfrm>
            <a:off x="1256512" y="4428708"/>
            <a:ext cx="93540" cy="138545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96" name="正方形/長方形 95"/>
          <p:cNvSpPr/>
          <p:nvPr/>
        </p:nvSpPr>
        <p:spPr>
          <a:xfrm>
            <a:off x="1127348" y="4428708"/>
            <a:ext cx="85036" cy="13854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97" name="正方形/長方形 96"/>
          <p:cNvSpPr/>
          <p:nvPr/>
        </p:nvSpPr>
        <p:spPr>
          <a:xfrm>
            <a:off x="1435580" y="4428708"/>
            <a:ext cx="88605" cy="138545"/>
          </a:xfrm>
          <a:prstGeom prst="rect">
            <a:avLst/>
          </a:prstGeom>
          <a:noFill/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98" name="正方形/長方形 97"/>
          <p:cNvSpPr/>
          <p:nvPr/>
        </p:nvSpPr>
        <p:spPr>
          <a:xfrm>
            <a:off x="372951" y="5049837"/>
            <a:ext cx="343988" cy="180676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99" name="正方形/長方形 98"/>
          <p:cNvSpPr/>
          <p:nvPr/>
        </p:nvSpPr>
        <p:spPr>
          <a:xfrm>
            <a:off x="372854" y="2534349"/>
            <a:ext cx="346297" cy="180676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01" name="正方形/長方形 100"/>
          <p:cNvSpPr/>
          <p:nvPr/>
        </p:nvSpPr>
        <p:spPr>
          <a:xfrm>
            <a:off x="1703234" y="5209660"/>
            <a:ext cx="43636" cy="6463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02" name="正方形/長方形 101"/>
          <p:cNvSpPr/>
          <p:nvPr/>
        </p:nvSpPr>
        <p:spPr>
          <a:xfrm>
            <a:off x="1647205" y="5209660"/>
            <a:ext cx="39669" cy="6463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03" name="正方形/長方形 102"/>
          <p:cNvSpPr/>
          <p:nvPr/>
        </p:nvSpPr>
        <p:spPr>
          <a:xfrm>
            <a:off x="1988860" y="5209660"/>
            <a:ext cx="63888" cy="6463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04" name="正方形/長方形 103"/>
          <p:cNvSpPr/>
          <p:nvPr/>
        </p:nvSpPr>
        <p:spPr>
          <a:xfrm>
            <a:off x="1550731" y="5209660"/>
            <a:ext cx="63888" cy="6463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05" name="正方形/長方形 104"/>
          <p:cNvSpPr/>
          <p:nvPr/>
        </p:nvSpPr>
        <p:spPr>
          <a:xfrm>
            <a:off x="1886189" y="5209660"/>
            <a:ext cx="70277" cy="6463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06" name="正方形/長方形 105"/>
          <p:cNvSpPr/>
          <p:nvPr/>
        </p:nvSpPr>
        <p:spPr>
          <a:xfrm>
            <a:off x="2432808" y="5071115"/>
            <a:ext cx="85036" cy="138545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07" name="正方形/長方形 106"/>
          <p:cNvSpPr/>
          <p:nvPr/>
        </p:nvSpPr>
        <p:spPr>
          <a:xfrm>
            <a:off x="2314789" y="5071115"/>
            <a:ext cx="81142" cy="13854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08" name="正方形/長方形 107"/>
          <p:cNvSpPr/>
          <p:nvPr/>
        </p:nvSpPr>
        <p:spPr>
          <a:xfrm>
            <a:off x="1336442" y="5105992"/>
            <a:ext cx="70277" cy="105207"/>
          </a:xfrm>
          <a:prstGeom prst="rect">
            <a:avLst/>
          </a:prstGeom>
          <a:noFill/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09" name="正方形/長方形 108"/>
          <p:cNvSpPr/>
          <p:nvPr/>
        </p:nvSpPr>
        <p:spPr>
          <a:xfrm>
            <a:off x="1951535" y="4611643"/>
            <a:ext cx="70277" cy="138545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10" name="正方形/長方形 109"/>
          <p:cNvSpPr/>
          <p:nvPr/>
        </p:nvSpPr>
        <p:spPr>
          <a:xfrm>
            <a:off x="1862318" y="4611643"/>
            <a:ext cx="58080" cy="13854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11" name="正方形/長方形 110"/>
          <p:cNvSpPr/>
          <p:nvPr/>
        </p:nvSpPr>
        <p:spPr>
          <a:xfrm>
            <a:off x="2574963" y="4611643"/>
            <a:ext cx="70277" cy="138545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12" name="正方形/長方形 111"/>
          <p:cNvSpPr/>
          <p:nvPr/>
        </p:nvSpPr>
        <p:spPr>
          <a:xfrm>
            <a:off x="2485746" y="4611643"/>
            <a:ext cx="58080" cy="13854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13" name="正方形/長方形 112"/>
          <p:cNvSpPr/>
          <p:nvPr/>
        </p:nvSpPr>
        <p:spPr>
          <a:xfrm>
            <a:off x="3689388" y="4611643"/>
            <a:ext cx="70277" cy="138545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14" name="正方形/長方形 113"/>
          <p:cNvSpPr/>
          <p:nvPr/>
        </p:nvSpPr>
        <p:spPr>
          <a:xfrm>
            <a:off x="3600171" y="4611643"/>
            <a:ext cx="58080" cy="13854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15" name="正方形/長方形 114"/>
          <p:cNvSpPr/>
          <p:nvPr/>
        </p:nvSpPr>
        <p:spPr>
          <a:xfrm>
            <a:off x="6115088" y="3003477"/>
            <a:ext cx="70277" cy="138545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16" name="正方形/長方形 115"/>
          <p:cNvSpPr/>
          <p:nvPr/>
        </p:nvSpPr>
        <p:spPr>
          <a:xfrm>
            <a:off x="6025871" y="3003477"/>
            <a:ext cx="58080" cy="13854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17" name="正方形/長方形 116"/>
          <p:cNvSpPr/>
          <p:nvPr/>
        </p:nvSpPr>
        <p:spPr>
          <a:xfrm>
            <a:off x="7016316" y="3001582"/>
            <a:ext cx="70277" cy="138545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18" name="正方形/長方形 117"/>
          <p:cNvSpPr/>
          <p:nvPr/>
        </p:nvSpPr>
        <p:spPr>
          <a:xfrm>
            <a:off x="6927099" y="3001582"/>
            <a:ext cx="58080" cy="13854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19" name="正方形/長方形 118"/>
          <p:cNvSpPr/>
          <p:nvPr/>
        </p:nvSpPr>
        <p:spPr>
          <a:xfrm>
            <a:off x="7716404" y="1452541"/>
            <a:ext cx="70277" cy="138545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20" name="正方形/長方形 119"/>
          <p:cNvSpPr/>
          <p:nvPr/>
        </p:nvSpPr>
        <p:spPr>
          <a:xfrm>
            <a:off x="7627187" y="1452541"/>
            <a:ext cx="58080" cy="13854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21" name="正方形/長方形 120"/>
          <p:cNvSpPr/>
          <p:nvPr/>
        </p:nvSpPr>
        <p:spPr>
          <a:xfrm>
            <a:off x="6392429" y="1452541"/>
            <a:ext cx="70277" cy="138545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22" name="正方形/長方形 121"/>
          <p:cNvSpPr/>
          <p:nvPr/>
        </p:nvSpPr>
        <p:spPr>
          <a:xfrm>
            <a:off x="6303212" y="1452541"/>
            <a:ext cx="58080" cy="13854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23" name="正方形/長方形 122"/>
          <p:cNvSpPr/>
          <p:nvPr/>
        </p:nvSpPr>
        <p:spPr>
          <a:xfrm>
            <a:off x="5468505" y="1878844"/>
            <a:ext cx="70277" cy="138545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24" name="正方形/長方形 123"/>
          <p:cNvSpPr/>
          <p:nvPr/>
        </p:nvSpPr>
        <p:spPr>
          <a:xfrm>
            <a:off x="5379288" y="1878844"/>
            <a:ext cx="58080" cy="13854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25" name="正方形/長方形 124"/>
          <p:cNvSpPr/>
          <p:nvPr/>
        </p:nvSpPr>
        <p:spPr>
          <a:xfrm>
            <a:off x="5034197" y="816719"/>
            <a:ext cx="70277" cy="138545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26" name="正方形/長方形 125"/>
          <p:cNvSpPr/>
          <p:nvPr/>
        </p:nvSpPr>
        <p:spPr>
          <a:xfrm>
            <a:off x="4944980" y="816719"/>
            <a:ext cx="58080" cy="13854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27" name="正方形/長方形 126"/>
          <p:cNvSpPr/>
          <p:nvPr/>
        </p:nvSpPr>
        <p:spPr>
          <a:xfrm>
            <a:off x="6450509" y="398968"/>
            <a:ext cx="70277" cy="138545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28" name="正方形/長方形 127"/>
          <p:cNvSpPr/>
          <p:nvPr/>
        </p:nvSpPr>
        <p:spPr>
          <a:xfrm>
            <a:off x="6361292" y="398968"/>
            <a:ext cx="58080" cy="13854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29" name="正方形/長方形 128"/>
          <p:cNvSpPr/>
          <p:nvPr/>
        </p:nvSpPr>
        <p:spPr>
          <a:xfrm>
            <a:off x="7582522" y="394205"/>
            <a:ext cx="70277" cy="138545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30" name="正方形/長方形 129"/>
          <p:cNvSpPr/>
          <p:nvPr/>
        </p:nvSpPr>
        <p:spPr>
          <a:xfrm>
            <a:off x="7493305" y="394205"/>
            <a:ext cx="58080" cy="13854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31" name="正方形/長方形 130"/>
          <p:cNvSpPr/>
          <p:nvPr/>
        </p:nvSpPr>
        <p:spPr>
          <a:xfrm>
            <a:off x="5943802" y="816719"/>
            <a:ext cx="90000" cy="138545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32" name="正方形/長方形 131"/>
          <p:cNvSpPr/>
          <p:nvPr/>
        </p:nvSpPr>
        <p:spPr>
          <a:xfrm>
            <a:off x="5580636" y="816719"/>
            <a:ext cx="90000" cy="13854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33" name="フリーフォーム 132"/>
          <p:cNvSpPr/>
          <p:nvPr/>
        </p:nvSpPr>
        <p:spPr>
          <a:xfrm>
            <a:off x="1844040" y="731520"/>
            <a:ext cx="3048000" cy="3329940"/>
          </a:xfrm>
          <a:custGeom>
            <a:avLst/>
            <a:gdLst>
              <a:gd name="connsiteX0" fmla="*/ 0 w 3048000"/>
              <a:gd name="connsiteY0" fmla="*/ 3329940 h 3329940"/>
              <a:gd name="connsiteX1" fmla="*/ 106680 w 3048000"/>
              <a:gd name="connsiteY1" fmla="*/ 3223260 h 3329940"/>
              <a:gd name="connsiteX2" fmla="*/ 2194560 w 3048000"/>
              <a:gd name="connsiteY2" fmla="*/ 3223260 h 3329940"/>
              <a:gd name="connsiteX3" fmla="*/ 2194560 w 3048000"/>
              <a:gd name="connsiteY3" fmla="*/ 0 h 3329940"/>
              <a:gd name="connsiteX4" fmla="*/ 3048000 w 3048000"/>
              <a:gd name="connsiteY4" fmla="*/ 0 h 3329940"/>
              <a:gd name="connsiteX5" fmla="*/ 3048000 w 3048000"/>
              <a:gd name="connsiteY5" fmla="*/ 99060 h 3329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48000" h="3329940">
                <a:moveTo>
                  <a:pt x="0" y="3329940"/>
                </a:moveTo>
                <a:lnTo>
                  <a:pt x="106680" y="3223260"/>
                </a:lnTo>
                <a:lnTo>
                  <a:pt x="2194560" y="3223260"/>
                </a:lnTo>
                <a:lnTo>
                  <a:pt x="2194560" y="0"/>
                </a:lnTo>
                <a:lnTo>
                  <a:pt x="3048000" y="0"/>
                </a:lnTo>
                <a:lnTo>
                  <a:pt x="3048000" y="99060"/>
                </a:ln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4" name="正方形/長方形 133"/>
          <p:cNvSpPr/>
          <p:nvPr/>
        </p:nvSpPr>
        <p:spPr>
          <a:xfrm>
            <a:off x="1336070" y="3944274"/>
            <a:ext cx="361996" cy="214902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5" name="テキスト ボックス 134"/>
          <p:cNvSpPr txBox="1"/>
          <p:nvPr/>
        </p:nvSpPr>
        <p:spPr>
          <a:xfrm>
            <a:off x="277286" y="5230513"/>
            <a:ext cx="62960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700" dirty="0" smtClean="0">
                <a:solidFill>
                  <a:srgbClr val="00B0F0"/>
                </a:solidFill>
              </a:rPr>
              <a:t>期待報酬</a:t>
            </a:r>
            <a:endParaRPr kumimoji="1" lang="ja-JP" altLang="en-US" sz="700" dirty="0">
              <a:solidFill>
                <a:srgbClr val="00B0F0"/>
              </a:solidFill>
            </a:endParaRPr>
          </a:p>
        </p:txBody>
      </p:sp>
      <p:sp>
        <p:nvSpPr>
          <p:cNvPr id="136" name="テキスト ボックス 135"/>
          <p:cNvSpPr txBox="1"/>
          <p:nvPr/>
        </p:nvSpPr>
        <p:spPr>
          <a:xfrm>
            <a:off x="31486" y="2481698"/>
            <a:ext cx="4068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700" dirty="0" smtClean="0">
                <a:solidFill>
                  <a:srgbClr val="00B0F0"/>
                </a:solidFill>
              </a:rPr>
              <a:t>期待</a:t>
            </a:r>
            <a:endParaRPr kumimoji="1" lang="en-US" altLang="ja-JP" sz="700" dirty="0" smtClean="0">
              <a:solidFill>
                <a:srgbClr val="00B0F0"/>
              </a:solidFill>
            </a:endParaRPr>
          </a:p>
          <a:p>
            <a:r>
              <a:rPr kumimoji="1" lang="ja-JP" altLang="en-US" sz="700" dirty="0" smtClean="0">
                <a:solidFill>
                  <a:srgbClr val="00B0F0"/>
                </a:solidFill>
              </a:rPr>
              <a:t>報酬</a:t>
            </a:r>
            <a:endParaRPr kumimoji="1" lang="ja-JP" altLang="en-US" sz="700" dirty="0">
              <a:solidFill>
                <a:srgbClr val="00B0F0"/>
              </a:solidFill>
            </a:endParaRPr>
          </a:p>
        </p:txBody>
      </p:sp>
      <p:sp>
        <p:nvSpPr>
          <p:cNvPr id="137" name="正方形/長方形 136"/>
          <p:cNvSpPr/>
          <p:nvPr/>
        </p:nvSpPr>
        <p:spPr>
          <a:xfrm>
            <a:off x="595796" y="3427294"/>
            <a:ext cx="421062" cy="180676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38" name="正方形/長方形 137"/>
          <p:cNvSpPr/>
          <p:nvPr/>
        </p:nvSpPr>
        <p:spPr>
          <a:xfrm>
            <a:off x="3774374" y="2834443"/>
            <a:ext cx="246683" cy="134238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39" name="正方形/長方形 138"/>
          <p:cNvSpPr/>
          <p:nvPr/>
        </p:nvSpPr>
        <p:spPr>
          <a:xfrm>
            <a:off x="80974" y="3011359"/>
            <a:ext cx="224257" cy="134238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40" name="正方形/長方形 139"/>
          <p:cNvSpPr/>
          <p:nvPr/>
        </p:nvSpPr>
        <p:spPr>
          <a:xfrm>
            <a:off x="306801" y="2229846"/>
            <a:ext cx="972000" cy="250137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41" name="正方形/長方形 140"/>
          <p:cNvSpPr/>
          <p:nvPr/>
        </p:nvSpPr>
        <p:spPr>
          <a:xfrm>
            <a:off x="1597341" y="1457758"/>
            <a:ext cx="432000" cy="196125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42" name="正方形/長方形 141"/>
          <p:cNvSpPr/>
          <p:nvPr/>
        </p:nvSpPr>
        <p:spPr>
          <a:xfrm>
            <a:off x="1102199" y="1192023"/>
            <a:ext cx="561310" cy="196125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cxnSp>
        <p:nvCxnSpPr>
          <p:cNvPr id="72" name="直線コネクタ 71"/>
          <p:cNvCxnSpPr/>
          <p:nvPr/>
        </p:nvCxnSpPr>
        <p:spPr>
          <a:xfrm>
            <a:off x="1102199" y="1117600"/>
            <a:ext cx="184557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直線コネクタ 142"/>
          <p:cNvCxnSpPr/>
          <p:nvPr/>
        </p:nvCxnSpPr>
        <p:spPr>
          <a:xfrm>
            <a:off x="1763689" y="1439841"/>
            <a:ext cx="184557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フリーフォーム 83"/>
          <p:cNvSpPr/>
          <p:nvPr/>
        </p:nvSpPr>
        <p:spPr>
          <a:xfrm>
            <a:off x="1231900" y="1117600"/>
            <a:ext cx="558800" cy="323850"/>
          </a:xfrm>
          <a:custGeom>
            <a:avLst/>
            <a:gdLst>
              <a:gd name="connsiteX0" fmla="*/ 0 w 558800"/>
              <a:gd name="connsiteY0" fmla="*/ 0 h 323850"/>
              <a:gd name="connsiteX1" fmla="*/ 520700 w 558800"/>
              <a:gd name="connsiteY1" fmla="*/ 0 h 323850"/>
              <a:gd name="connsiteX2" fmla="*/ 520700 w 558800"/>
              <a:gd name="connsiteY2" fmla="*/ 323850 h 323850"/>
              <a:gd name="connsiteX3" fmla="*/ 558800 w 558800"/>
              <a:gd name="connsiteY3" fmla="*/ 323850 h 323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8800" h="323850">
                <a:moveTo>
                  <a:pt x="0" y="0"/>
                </a:moveTo>
                <a:lnTo>
                  <a:pt x="520700" y="0"/>
                </a:lnTo>
                <a:lnTo>
                  <a:pt x="520700" y="323850"/>
                </a:lnTo>
                <a:lnTo>
                  <a:pt x="558800" y="323850"/>
                </a:lnTo>
              </a:path>
            </a:pathLst>
          </a:cu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6" name="テキスト ボックス 85"/>
          <p:cNvSpPr txBox="1"/>
          <p:nvPr/>
        </p:nvSpPr>
        <p:spPr>
          <a:xfrm>
            <a:off x="1813341" y="1054298"/>
            <a:ext cx="87793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ja-JP" altLang="en-US" sz="600" dirty="0"/>
          </a:p>
        </p:txBody>
      </p:sp>
      <p:sp>
        <p:nvSpPr>
          <p:cNvPr id="88" name="テキスト ボックス 87"/>
          <p:cNvSpPr txBox="1"/>
          <p:nvPr/>
        </p:nvSpPr>
        <p:spPr>
          <a:xfrm>
            <a:off x="1709172" y="1003538"/>
            <a:ext cx="10294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600" dirty="0" smtClean="0">
                <a:solidFill>
                  <a:schemeClr val="accent2"/>
                </a:solidFill>
              </a:rPr>
              <a:t>t=0 </a:t>
            </a:r>
            <a:r>
              <a:rPr kumimoji="1" lang="ja-JP" altLang="en-US" sz="600" dirty="0" smtClean="0">
                <a:solidFill>
                  <a:schemeClr val="accent2"/>
                </a:solidFill>
              </a:rPr>
              <a:t>ではなく </a:t>
            </a:r>
            <a:r>
              <a:rPr kumimoji="1" lang="en-US" altLang="ja-JP" sz="600" dirty="0" smtClean="0">
                <a:solidFill>
                  <a:schemeClr val="accent2"/>
                </a:solidFill>
              </a:rPr>
              <a:t>t=1</a:t>
            </a:r>
            <a:r>
              <a:rPr lang="ja-JP" altLang="en-US" sz="600" dirty="0">
                <a:solidFill>
                  <a:schemeClr val="accent2"/>
                </a:solidFill>
              </a:rPr>
              <a:t> </a:t>
            </a:r>
            <a:r>
              <a:rPr lang="ja-JP" altLang="en-US" sz="600" dirty="0" smtClean="0">
                <a:solidFill>
                  <a:schemeClr val="accent2"/>
                </a:solidFill>
              </a:rPr>
              <a:t>スタート</a:t>
            </a:r>
            <a:r>
              <a:rPr lang="ja-JP" altLang="en-US" sz="600" dirty="0">
                <a:solidFill>
                  <a:schemeClr val="accent2"/>
                </a:solidFill>
              </a:rPr>
              <a:t>に</a:t>
            </a:r>
            <a:endParaRPr kumimoji="1" lang="ja-JP" altLang="en-US" sz="600" dirty="0">
              <a:solidFill>
                <a:schemeClr val="accent2"/>
              </a:solidFill>
            </a:endParaRPr>
          </a:p>
        </p:txBody>
      </p:sp>
      <p:sp>
        <p:nvSpPr>
          <p:cNvPr id="144" name="テキスト ボックス 143"/>
          <p:cNvSpPr txBox="1"/>
          <p:nvPr/>
        </p:nvSpPr>
        <p:spPr>
          <a:xfrm>
            <a:off x="990670" y="3378714"/>
            <a:ext cx="4068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700" dirty="0" smtClean="0">
                <a:solidFill>
                  <a:srgbClr val="00B0F0"/>
                </a:solidFill>
              </a:rPr>
              <a:t>期待</a:t>
            </a:r>
            <a:endParaRPr kumimoji="1" lang="en-US" altLang="ja-JP" sz="700" dirty="0" smtClean="0">
              <a:solidFill>
                <a:srgbClr val="00B0F0"/>
              </a:solidFill>
            </a:endParaRPr>
          </a:p>
          <a:p>
            <a:r>
              <a:rPr kumimoji="1" lang="ja-JP" altLang="en-US" sz="700" dirty="0" smtClean="0">
                <a:solidFill>
                  <a:srgbClr val="00B0F0"/>
                </a:solidFill>
              </a:rPr>
              <a:t>報酬</a:t>
            </a:r>
            <a:endParaRPr kumimoji="1" lang="ja-JP" altLang="en-US" sz="700" dirty="0">
              <a:solidFill>
                <a:srgbClr val="00B0F0"/>
              </a:solidFill>
            </a:endParaRPr>
          </a:p>
        </p:txBody>
      </p:sp>
      <p:sp>
        <p:nvSpPr>
          <p:cNvPr id="145" name="テキスト ボックス 144"/>
          <p:cNvSpPr txBox="1"/>
          <p:nvPr/>
        </p:nvSpPr>
        <p:spPr>
          <a:xfrm>
            <a:off x="-19519" y="3415956"/>
            <a:ext cx="46116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700" dirty="0" smtClean="0">
                <a:solidFill>
                  <a:srgbClr val="0070C0"/>
                </a:solidFill>
              </a:rPr>
              <a:t>実報酬</a:t>
            </a:r>
            <a:endParaRPr kumimoji="1" lang="ja-JP" altLang="en-US" sz="700" dirty="0">
              <a:solidFill>
                <a:srgbClr val="0070C0"/>
              </a:solidFill>
            </a:endParaRPr>
          </a:p>
        </p:txBody>
      </p:sp>
      <p:sp>
        <p:nvSpPr>
          <p:cNvPr id="146" name="正方形/長方形 145"/>
          <p:cNvSpPr/>
          <p:nvPr/>
        </p:nvSpPr>
        <p:spPr>
          <a:xfrm>
            <a:off x="2370614" y="4590577"/>
            <a:ext cx="320662" cy="180676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00" name="テキスト ボックス 99"/>
          <p:cNvSpPr txBox="1"/>
          <p:nvPr/>
        </p:nvSpPr>
        <p:spPr>
          <a:xfrm>
            <a:off x="31486" y="5400384"/>
            <a:ext cx="527096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700" dirty="0" smtClean="0">
                <a:solidFill>
                  <a:srgbClr val="00B0F0"/>
                </a:solidFill>
              </a:rPr>
              <a:t>t=1</a:t>
            </a:r>
            <a:r>
              <a:rPr lang="ja-JP" altLang="en-US" sz="700" dirty="0">
                <a:solidFill>
                  <a:srgbClr val="00B0F0"/>
                </a:solidFill>
              </a:rPr>
              <a:t> </a:t>
            </a:r>
            <a:r>
              <a:rPr lang="ja-JP" altLang="en-US" sz="700" dirty="0" smtClean="0">
                <a:solidFill>
                  <a:srgbClr val="00B0F0"/>
                </a:solidFill>
              </a:rPr>
              <a:t>で</a:t>
            </a:r>
            <a:r>
              <a:rPr kumimoji="1" lang="ja-JP" altLang="en-US" sz="700" dirty="0" smtClean="0">
                <a:solidFill>
                  <a:srgbClr val="00B0F0"/>
                </a:solidFill>
              </a:rPr>
              <a:t>得られる期待報酬</a:t>
            </a:r>
            <a:r>
              <a:rPr kumimoji="1" lang="ja-JP" altLang="en-US" sz="700" dirty="0" smtClean="0"/>
              <a:t>＝</a:t>
            </a:r>
            <a:r>
              <a:rPr kumimoji="1" lang="en-US" altLang="ja-JP" sz="700" dirty="0" smtClean="0"/>
              <a:t>(t=0:</a:t>
            </a:r>
            <a:r>
              <a:rPr kumimoji="1" lang="ja-JP" altLang="en-US" sz="700" dirty="0" smtClean="0"/>
              <a:t>∞ の総和を取った価値関数の期待値</a:t>
            </a:r>
            <a:r>
              <a:rPr kumimoji="1" lang="en-US" altLang="ja-JP" sz="700" dirty="0" smtClean="0"/>
              <a:t>) </a:t>
            </a:r>
            <a:r>
              <a:rPr kumimoji="1" lang="ja-JP" altLang="en-US" sz="700" dirty="0" smtClean="0"/>
              <a:t>－ 減衰項</a:t>
            </a:r>
            <a:r>
              <a:rPr kumimoji="1" lang="en-US" altLang="ja-JP" sz="700" dirty="0" smtClean="0"/>
              <a:t>*</a:t>
            </a:r>
            <a:r>
              <a:rPr lang="en-US" altLang="ja-JP" sz="700" dirty="0" smtClean="0"/>
              <a:t>(t=1:</a:t>
            </a:r>
            <a:r>
              <a:rPr lang="ja-JP" altLang="en-US" sz="700" dirty="0"/>
              <a:t>∞ の総和を取った価値</a:t>
            </a:r>
            <a:r>
              <a:rPr lang="ja-JP" altLang="en-US" sz="700" dirty="0" smtClean="0"/>
              <a:t>関数</a:t>
            </a:r>
            <a:r>
              <a:rPr lang="ja-JP" altLang="en-US" sz="700" dirty="0"/>
              <a:t>の期待値</a:t>
            </a:r>
            <a:r>
              <a:rPr lang="en-US" altLang="ja-JP" sz="700" dirty="0" smtClean="0"/>
              <a:t>)</a:t>
            </a:r>
            <a:endParaRPr kumimoji="1" lang="ja-JP" altLang="en-US" sz="700" dirty="0"/>
          </a:p>
        </p:txBody>
      </p:sp>
      <p:cxnSp>
        <p:nvCxnSpPr>
          <p:cNvPr id="148" name="直線コネクタ 147"/>
          <p:cNvCxnSpPr/>
          <p:nvPr/>
        </p:nvCxnSpPr>
        <p:spPr>
          <a:xfrm>
            <a:off x="1102199" y="5241976"/>
            <a:ext cx="446143" cy="18859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直線コネクタ 148"/>
          <p:cNvCxnSpPr/>
          <p:nvPr/>
        </p:nvCxnSpPr>
        <p:spPr>
          <a:xfrm>
            <a:off x="2098604" y="5287475"/>
            <a:ext cx="1216096" cy="14309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21373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006653" cy="3341517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41517"/>
            <a:ext cx="4006653" cy="5067705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2673" y="55428"/>
            <a:ext cx="4006653" cy="5819941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85347" y="0"/>
            <a:ext cx="4006653" cy="5812023"/>
          </a:xfrm>
          <a:prstGeom prst="rect">
            <a:avLst/>
          </a:prstGeom>
        </p:spPr>
      </p:pic>
      <p:sp>
        <p:nvSpPr>
          <p:cNvPr id="2" name="正方形/長方形 1"/>
          <p:cNvSpPr/>
          <p:nvPr/>
        </p:nvSpPr>
        <p:spPr>
          <a:xfrm>
            <a:off x="297180" y="2065367"/>
            <a:ext cx="480060" cy="311727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/>
        </p:nvSpPr>
        <p:spPr>
          <a:xfrm>
            <a:off x="1446849" y="3360570"/>
            <a:ext cx="86678" cy="135108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-1" y="2546183"/>
            <a:ext cx="733425" cy="135108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ボックス 2"/>
              <p:cNvSpPr txBox="1"/>
              <p:nvPr/>
            </p:nvSpPr>
            <p:spPr>
              <a:xfrm>
                <a:off x="5991074" y="80828"/>
                <a:ext cx="1434175" cy="2766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kumimoji="1" lang="en-US" altLang="ja-JP" sz="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8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kumimoji="1" lang="en-US" altLang="ja-JP" sz="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kumimoji="1" lang="en-US" altLang="ja-JP" sz="8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ja-JP" sz="8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acc>
                          <m:r>
                            <a:rPr kumimoji="1" lang="en-US" altLang="ja-JP" sz="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ja-JP" sz="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kumimoji="1" lang="en-US" altLang="ja-JP" sz="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ja-JP" sz="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kumimoji="1" lang="en-US" altLang="ja-JP" sz="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d>
                        <m:dPr>
                          <m:ctrlPr>
                            <a:rPr kumimoji="1" lang="en-US" altLang="ja-JP" sz="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kumimoji="1" lang="en-US" altLang="ja-JP" sz="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ja-JP" altLang="en-US" sz="800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num>
                            <m:den>
                              <m:r>
                                <a:rPr lang="ja-JP" altLang="en-US" sz="8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kumimoji="1" lang="en-US" altLang="ja-JP" sz="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ja-JP" altLang="en-US" sz="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ja-JP" sz="800" i="1">
                                          <a:latin typeface="Cambria Math" panose="02040503050406030204" pitchFamily="18" charset="0"/>
                                        </a:rPr>
                                        <m:t>𝑄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kumimoji="1" lang="ja-JP" altLang="en-US" sz="800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sup>
                              </m:sSup>
                            </m:den>
                          </m:f>
                          <m:acc>
                            <m:accPr>
                              <m:chr m:val="̂"/>
                              <m:ctrlPr>
                                <a:rPr lang="en-US" altLang="ja-JP" sz="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ja-JP" sz="8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acc>
                          <m:r>
                            <a:rPr lang="en-US" altLang="ja-JP" sz="8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ja-JP" sz="80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ja-JP" sz="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ja-JP" sz="800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ja-JP" sz="8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kumimoji="1" lang="ja-JP" altLang="en-US" sz="800" dirty="0"/>
              </a:p>
            </p:txBody>
          </p:sp>
        </mc:Choice>
        <mc:Fallback xmlns="">
          <p:sp>
            <p:nvSpPr>
              <p:cNvPr id="3" name="テキスト ボックス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1074" y="80828"/>
                <a:ext cx="1434175" cy="276614"/>
              </a:xfrm>
              <a:prstGeom prst="rect">
                <a:avLst/>
              </a:prstGeom>
              <a:blipFill rotWithShape="0">
                <a:blip r:embed="rId6"/>
                <a:stretch>
                  <a:fillRect l="-426" b="-1304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直線コネクタ 10"/>
          <p:cNvCxnSpPr/>
          <p:nvPr/>
        </p:nvCxnSpPr>
        <p:spPr>
          <a:xfrm>
            <a:off x="6095999" y="312992"/>
            <a:ext cx="561362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コネクタ 11"/>
          <p:cNvCxnSpPr/>
          <p:nvPr/>
        </p:nvCxnSpPr>
        <p:spPr>
          <a:xfrm>
            <a:off x="5001131" y="719392"/>
            <a:ext cx="617498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フリーフォーム 12"/>
          <p:cNvSpPr/>
          <p:nvPr/>
        </p:nvSpPr>
        <p:spPr>
          <a:xfrm>
            <a:off x="5657850" y="311150"/>
            <a:ext cx="1098550" cy="393700"/>
          </a:xfrm>
          <a:custGeom>
            <a:avLst/>
            <a:gdLst>
              <a:gd name="connsiteX0" fmla="*/ 984250 w 1098550"/>
              <a:gd name="connsiteY0" fmla="*/ 0 h 393700"/>
              <a:gd name="connsiteX1" fmla="*/ 1098550 w 1098550"/>
              <a:gd name="connsiteY1" fmla="*/ 114300 h 393700"/>
              <a:gd name="connsiteX2" fmla="*/ 1098550 w 1098550"/>
              <a:gd name="connsiteY2" fmla="*/ 393700 h 393700"/>
              <a:gd name="connsiteX3" fmla="*/ 0 w 1098550"/>
              <a:gd name="connsiteY3" fmla="*/ 393700 h 393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98550" h="393700">
                <a:moveTo>
                  <a:pt x="984250" y="0"/>
                </a:moveTo>
                <a:lnTo>
                  <a:pt x="1098550" y="114300"/>
                </a:lnTo>
                <a:lnTo>
                  <a:pt x="1098550" y="393700"/>
                </a:lnTo>
                <a:lnTo>
                  <a:pt x="0" y="393700"/>
                </a:lnTo>
              </a:path>
            </a:pathLst>
          </a:custGeom>
          <a:noFill/>
          <a:ln w="6350">
            <a:solidFill>
              <a:schemeClr val="accent2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4412299" y="115777"/>
            <a:ext cx="86678" cy="135108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フリーフォーム 14"/>
          <p:cNvSpPr/>
          <p:nvPr/>
        </p:nvSpPr>
        <p:spPr>
          <a:xfrm>
            <a:off x="781050" y="222250"/>
            <a:ext cx="3619500" cy="1873250"/>
          </a:xfrm>
          <a:custGeom>
            <a:avLst/>
            <a:gdLst>
              <a:gd name="connsiteX0" fmla="*/ 0 w 3619500"/>
              <a:gd name="connsiteY0" fmla="*/ 1873250 h 1873250"/>
              <a:gd name="connsiteX1" fmla="*/ 3257550 w 3619500"/>
              <a:gd name="connsiteY1" fmla="*/ 1873250 h 1873250"/>
              <a:gd name="connsiteX2" fmla="*/ 3257550 w 3619500"/>
              <a:gd name="connsiteY2" fmla="*/ 0 h 1873250"/>
              <a:gd name="connsiteX3" fmla="*/ 3619500 w 3619500"/>
              <a:gd name="connsiteY3" fmla="*/ 0 h 1873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19500" h="1873250">
                <a:moveTo>
                  <a:pt x="0" y="1873250"/>
                </a:moveTo>
                <a:lnTo>
                  <a:pt x="3257550" y="1873250"/>
                </a:lnTo>
                <a:lnTo>
                  <a:pt x="3257550" y="0"/>
                </a:lnTo>
                <a:lnTo>
                  <a:pt x="3619500" y="0"/>
                </a:lnTo>
              </a:path>
            </a:pathLst>
          </a:custGeom>
          <a:noFill/>
          <a:ln w="6350">
            <a:solidFill>
              <a:schemeClr val="accent2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5551542" y="1165017"/>
            <a:ext cx="78799" cy="122825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7" name="直線コネクタ 16"/>
          <p:cNvCxnSpPr/>
          <p:nvPr/>
        </p:nvCxnSpPr>
        <p:spPr>
          <a:xfrm>
            <a:off x="5561474" y="1544892"/>
            <a:ext cx="617498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図 17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0135" y="1084061"/>
            <a:ext cx="1892201" cy="253231"/>
          </a:xfrm>
          <a:prstGeom prst="rect">
            <a:avLst/>
          </a:prstGeom>
          <a:ln w="6350">
            <a:solidFill>
              <a:srgbClr val="00B0F0"/>
            </a:solidFill>
          </a:ln>
        </p:spPr>
      </p:pic>
      <p:sp>
        <p:nvSpPr>
          <p:cNvPr id="19" name="正方形/長方形 18"/>
          <p:cNvSpPr/>
          <p:nvPr/>
        </p:nvSpPr>
        <p:spPr>
          <a:xfrm>
            <a:off x="5799175" y="1335442"/>
            <a:ext cx="367274" cy="182474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5299456" y="554895"/>
            <a:ext cx="333885" cy="150805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5881679" y="1565027"/>
            <a:ext cx="1776237" cy="234000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角丸四角形 9"/>
          <p:cNvSpPr/>
          <p:nvPr/>
        </p:nvSpPr>
        <p:spPr>
          <a:xfrm>
            <a:off x="6484730" y="1534445"/>
            <a:ext cx="1142816" cy="307794"/>
          </a:xfrm>
          <a:prstGeom prst="round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4" name="直線矢印コネクタ 23"/>
          <p:cNvCxnSpPr>
            <a:stCxn id="10" idx="2"/>
            <a:endCxn id="23" idx="0"/>
          </p:cNvCxnSpPr>
          <p:nvPr/>
        </p:nvCxnSpPr>
        <p:spPr>
          <a:xfrm flipH="1">
            <a:off x="6890471" y="1842239"/>
            <a:ext cx="165667" cy="281243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テキスト ボックス 24"/>
          <p:cNvSpPr txBox="1"/>
          <p:nvPr/>
        </p:nvSpPr>
        <p:spPr>
          <a:xfrm>
            <a:off x="4567911" y="4330352"/>
            <a:ext cx="255716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700" dirty="0">
                <a:solidFill>
                  <a:srgbClr val="FF0000"/>
                </a:solidFill>
              </a:rPr>
              <a:t>本当</a:t>
            </a:r>
            <a:r>
              <a:rPr lang="ja-JP" altLang="en-US" sz="700" dirty="0" smtClean="0">
                <a:solidFill>
                  <a:srgbClr val="FF0000"/>
                </a:solidFill>
              </a:rPr>
              <a:t>は期待値を計算すべきだけど，計算面倒．</a:t>
            </a:r>
            <a:endParaRPr lang="en-US" altLang="ja-JP" sz="700" dirty="0" smtClean="0">
              <a:solidFill>
                <a:srgbClr val="FF0000"/>
              </a:solidFill>
            </a:endParaRPr>
          </a:p>
          <a:p>
            <a:r>
              <a:rPr kumimoji="1" lang="ja-JP" altLang="en-US" sz="700" dirty="0">
                <a:solidFill>
                  <a:srgbClr val="FF0000"/>
                </a:solidFill>
              </a:rPr>
              <a:t>そこ</a:t>
            </a:r>
            <a:r>
              <a:rPr kumimoji="1" lang="ja-JP" altLang="en-US" sz="700" dirty="0" smtClean="0">
                <a:solidFill>
                  <a:srgbClr val="FF0000"/>
                </a:solidFill>
              </a:rPr>
              <a:t>で政策に基づいて行動決定した時の報酬を使う．</a:t>
            </a:r>
            <a:endParaRPr kumimoji="1" lang="en-US" altLang="ja-JP" sz="700" dirty="0" smtClean="0">
              <a:solidFill>
                <a:srgbClr val="FF0000"/>
              </a:solidFill>
            </a:endParaRPr>
          </a:p>
          <a:p>
            <a:r>
              <a:rPr lang="ja-JP" altLang="en-US" sz="700" dirty="0">
                <a:solidFill>
                  <a:srgbClr val="FF0000"/>
                </a:solidFill>
              </a:rPr>
              <a:t>シナリオ</a:t>
            </a:r>
            <a:r>
              <a:rPr lang="ja-JP" altLang="en-US" sz="700" dirty="0" smtClean="0">
                <a:solidFill>
                  <a:srgbClr val="FF0000"/>
                </a:solidFill>
              </a:rPr>
              <a:t>を繰り返すことで平均化させる狙い．</a:t>
            </a:r>
            <a:endParaRPr kumimoji="1" lang="ja-JP" altLang="en-US" sz="700" dirty="0">
              <a:solidFill>
                <a:srgbClr val="FF0000"/>
              </a:solidFill>
            </a:endParaRPr>
          </a:p>
        </p:txBody>
      </p:sp>
      <p:sp>
        <p:nvSpPr>
          <p:cNvPr id="26" name="テキスト ボックス 25"/>
          <p:cNvSpPr txBox="1"/>
          <p:nvPr/>
        </p:nvSpPr>
        <p:spPr>
          <a:xfrm>
            <a:off x="5466397" y="-54868"/>
            <a:ext cx="62960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700" dirty="0" smtClean="0">
                <a:solidFill>
                  <a:srgbClr val="00B0F0"/>
                </a:solidFill>
              </a:rPr>
              <a:t>期待報酬</a:t>
            </a:r>
            <a:endParaRPr kumimoji="1" lang="ja-JP" altLang="en-US" sz="700" dirty="0">
              <a:solidFill>
                <a:srgbClr val="00B0F0"/>
              </a:solidFill>
            </a:endParaRPr>
          </a:p>
        </p:txBody>
      </p:sp>
      <p:sp>
        <p:nvSpPr>
          <p:cNvPr id="27" name="正方形/長方形 26"/>
          <p:cNvSpPr/>
          <p:nvPr/>
        </p:nvSpPr>
        <p:spPr>
          <a:xfrm>
            <a:off x="5547794" y="117133"/>
            <a:ext cx="333885" cy="150805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5372041" y="117133"/>
            <a:ext cx="79929" cy="150805"/>
          </a:xfrm>
          <a:prstGeom prst="rect">
            <a:avLst/>
          </a:prstGeom>
          <a:noFill/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テキスト ボックス 28"/>
          <p:cNvSpPr txBox="1"/>
          <p:nvPr/>
        </p:nvSpPr>
        <p:spPr>
          <a:xfrm>
            <a:off x="5138229" y="-54868"/>
            <a:ext cx="44962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700" dirty="0">
                <a:solidFill>
                  <a:srgbClr val="0070C0"/>
                </a:solidFill>
              </a:rPr>
              <a:t>実</a:t>
            </a:r>
            <a:r>
              <a:rPr kumimoji="1" lang="ja-JP" altLang="en-US" sz="700" dirty="0" smtClean="0">
                <a:solidFill>
                  <a:srgbClr val="0070C0"/>
                </a:solidFill>
              </a:rPr>
              <a:t>報酬</a:t>
            </a:r>
            <a:endParaRPr kumimoji="1" lang="ja-JP" altLang="en-US" sz="700" dirty="0">
              <a:solidFill>
                <a:srgbClr val="0070C0"/>
              </a:solidFill>
            </a:endParaRPr>
          </a:p>
        </p:txBody>
      </p:sp>
      <p:sp>
        <p:nvSpPr>
          <p:cNvPr id="30" name="正方形/長方形 29"/>
          <p:cNvSpPr/>
          <p:nvPr/>
        </p:nvSpPr>
        <p:spPr>
          <a:xfrm>
            <a:off x="5084431" y="554895"/>
            <a:ext cx="79929" cy="150805"/>
          </a:xfrm>
          <a:prstGeom prst="rect">
            <a:avLst/>
          </a:prstGeom>
          <a:noFill/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/>
        </p:nvSpPr>
        <p:spPr>
          <a:xfrm>
            <a:off x="5579058" y="1353026"/>
            <a:ext cx="79929" cy="150805"/>
          </a:xfrm>
          <a:prstGeom prst="rect">
            <a:avLst/>
          </a:prstGeom>
          <a:noFill/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/>
        </p:nvSpPr>
        <p:spPr>
          <a:xfrm>
            <a:off x="5665979" y="1597832"/>
            <a:ext cx="79929" cy="150805"/>
          </a:xfrm>
          <a:prstGeom prst="rect">
            <a:avLst/>
          </a:prstGeom>
          <a:noFill/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/>
        </p:nvSpPr>
        <p:spPr>
          <a:xfrm>
            <a:off x="5714736" y="4692403"/>
            <a:ext cx="79929" cy="150805"/>
          </a:xfrm>
          <a:prstGeom prst="rect">
            <a:avLst/>
          </a:prstGeom>
          <a:noFill/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/>
          <p:cNvSpPr/>
          <p:nvPr/>
        </p:nvSpPr>
        <p:spPr>
          <a:xfrm>
            <a:off x="5915869" y="4688377"/>
            <a:ext cx="1311408" cy="176526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テキスト ボックス 34"/>
          <p:cNvSpPr txBox="1"/>
          <p:nvPr/>
        </p:nvSpPr>
        <p:spPr>
          <a:xfrm>
            <a:off x="4851400" y="954361"/>
            <a:ext cx="492422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700" dirty="0" smtClean="0">
                <a:solidFill>
                  <a:srgbClr val="00B0F0"/>
                </a:solidFill>
              </a:rPr>
              <a:t>t=1</a:t>
            </a:r>
            <a:r>
              <a:rPr lang="ja-JP" altLang="en-US" sz="700" dirty="0">
                <a:solidFill>
                  <a:srgbClr val="00B0F0"/>
                </a:solidFill>
              </a:rPr>
              <a:t> </a:t>
            </a:r>
            <a:r>
              <a:rPr lang="ja-JP" altLang="en-US" sz="700" dirty="0" smtClean="0">
                <a:solidFill>
                  <a:srgbClr val="00B0F0"/>
                </a:solidFill>
              </a:rPr>
              <a:t>で</a:t>
            </a:r>
            <a:r>
              <a:rPr kumimoji="1" lang="ja-JP" altLang="en-US" sz="700" dirty="0" smtClean="0">
                <a:solidFill>
                  <a:srgbClr val="00B0F0"/>
                </a:solidFill>
              </a:rPr>
              <a:t>得られる期待報酬</a:t>
            </a:r>
            <a:r>
              <a:rPr kumimoji="1" lang="ja-JP" altLang="en-US" sz="700" dirty="0" smtClean="0"/>
              <a:t>＝</a:t>
            </a:r>
            <a:r>
              <a:rPr kumimoji="1" lang="en-US" altLang="ja-JP" sz="700" dirty="0" smtClean="0"/>
              <a:t>(t=0:</a:t>
            </a:r>
            <a:r>
              <a:rPr kumimoji="1" lang="ja-JP" altLang="en-US" sz="700" dirty="0" smtClean="0"/>
              <a:t>∞ の総和を取った価値関数</a:t>
            </a:r>
            <a:r>
              <a:rPr lang="ja-JP" altLang="en-US" sz="700" dirty="0" smtClean="0"/>
              <a:t>の期待値</a:t>
            </a:r>
            <a:r>
              <a:rPr kumimoji="1" lang="en-US" altLang="ja-JP" sz="700" dirty="0" smtClean="0"/>
              <a:t>) </a:t>
            </a:r>
            <a:r>
              <a:rPr kumimoji="1" lang="ja-JP" altLang="en-US" sz="700" dirty="0" smtClean="0"/>
              <a:t>－ 減衰項</a:t>
            </a:r>
            <a:r>
              <a:rPr kumimoji="1" lang="en-US" altLang="ja-JP" sz="700" dirty="0" smtClean="0"/>
              <a:t>*</a:t>
            </a:r>
            <a:r>
              <a:rPr lang="en-US" altLang="ja-JP" sz="700" dirty="0" smtClean="0"/>
              <a:t>(t=1:</a:t>
            </a:r>
            <a:r>
              <a:rPr lang="ja-JP" altLang="en-US" sz="700" dirty="0"/>
              <a:t>∞ の総和を取った価値</a:t>
            </a:r>
            <a:r>
              <a:rPr lang="ja-JP" altLang="en-US" sz="700" dirty="0" smtClean="0"/>
              <a:t>関数の期待値</a:t>
            </a:r>
            <a:r>
              <a:rPr lang="en-US" altLang="ja-JP" sz="700" dirty="0" smtClean="0"/>
              <a:t>)</a:t>
            </a:r>
            <a:endParaRPr kumimoji="1" lang="ja-JP" altLang="en-US" sz="700" dirty="0"/>
          </a:p>
        </p:txBody>
      </p:sp>
      <p:sp>
        <p:nvSpPr>
          <p:cNvPr id="36" name="テキスト ボックス 35"/>
          <p:cNvSpPr txBox="1"/>
          <p:nvPr/>
        </p:nvSpPr>
        <p:spPr>
          <a:xfrm>
            <a:off x="4894040" y="692150"/>
            <a:ext cx="44962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700" dirty="0">
                <a:solidFill>
                  <a:srgbClr val="0070C0"/>
                </a:solidFill>
              </a:rPr>
              <a:t>実</a:t>
            </a:r>
            <a:r>
              <a:rPr kumimoji="1" lang="ja-JP" altLang="en-US" sz="700" dirty="0" smtClean="0">
                <a:solidFill>
                  <a:srgbClr val="0070C0"/>
                </a:solidFill>
              </a:rPr>
              <a:t>報酬</a:t>
            </a:r>
            <a:endParaRPr kumimoji="1" lang="ja-JP" altLang="en-US" sz="700" dirty="0">
              <a:solidFill>
                <a:srgbClr val="0070C0"/>
              </a:solidFill>
            </a:endParaRPr>
          </a:p>
        </p:txBody>
      </p:sp>
      <p:sp>
        <p:nvSpPr>
          <p:cNvPr id="37" name="テキスト ボックス 36"/>
          <p:cNvSpPr txBox="1"/>
          <p:nvPr/>
        </p:nvSpPr>
        <p:spPr>
          <a:xfrm>
            <a:off x="5286268" y="688284"/>
            <a:ext cx="62960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700" dirty="0" smtClean="0">
                <a:solidFill>
                  <a:srgbClr val="00B0F0"/>
                </a:solidFill>
              </a:rPr>
              <a:t>期待報酬</a:t>
            </a:r>
            <a:endParaRPr kumimoji="1" lang="ja-JP" altLang="en-US" sz="700" dirty="0">
              <a:solidFill>
                <a:srgbClr val="00B0F0"/>
              </a:solidFill>
            </a:endParaRPr>
          </a:p>
        </p:txBody>
      </p:sp>
      <p:sp>
        <p:nvSpPr>
          <p:cNvPr id="38" name="テキスト ボックス 37"/>
          <p:cNvSpPr txBox="1"/>
          <p:nvPr/>
        </p:nvSpPr>
        <p:spPr>
          <a:xfrm>
            <a:off x="5393818" y="1774966"/>
            <a:ext cx="44962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700" dirty="0">
                <a:solidFill>
                  <a:srgbClr val="0070C0"/>
                </a:solidFill>
              </a:rPr>
              <a:t>実</a:t>
            </a:r>
            <a:r>
              <a:rPr kumimoji="1" lang="ja-JP" altLang="en-US" sz="700" dirty="0" smtClean="0">
                <a:solidFill>
                  <a:srgbClr val="0070C0"/>
                </a:solidFill>
              </a:rPr>
              <a:t>報酬</a:t>
            </a:r>
            <a:endParaRPr kumimoji="1" lang="ja-JP" altLang="en-US" sz="700" dirty="0">
              <a:solidFill>
                <a:srgbClr val="0070C0"/>
              </a:solidFill>
            </a:endParaRPr>
          </a:p>
        </p:txBody>
      </p:sp>
      <p:sp>
        <p:nvSpPr>
          <p:cNvPr id="39" name="テキスト ボックス 38"/>
          <p:cNvSpPr txBox="1"/>
          <p:nvPr/>
        </p:nvSpPr>
        <p:spPr>
          <a:xfrm>
            <a:off x="5814845" y="1774966"/>
            <a:ext cx="62960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700" dirty="0" smtClean="0">
                <a:solidFill>
                  <a:srgbClr val="00B0F0"/>
                </a:solidFill>
              </a:rPr>
              <a:t>期待報酬</a:t>
            </a:r>
            <a:endParaRPr kumimoji="1" lang="ja-JP" altLang="en-US" sz="700" dirty="0">
              <a:solidFill>
                <a:srgbClr val="00B0F0"/>
              </a:solidFill>
            </a:endParaRPr>
          </a:p>
        </p:txBody>
      </p:sp>
      <p:sp>
        <p:nvSpPr>
          <p:cNvPr id="40" name="テキスト ボックス 39"/>
          <p:cNvSpPr txBox="1"/>
          <p:nvPr/>
        </p:nvSpPr>
        <p:spPr>
          <a:xfrm>
            <a:off x="5460652" y="4830508"/>
            <a:ext cx="44962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700" dirty="0">
                <a:solidFill>
                  <a:srgbClr val="0070C0"/>
                </a:solidFill>
              </a:rPr>
              <a:t>実</a:t>
            </a:r>
            <a:r>
              <a:rPr kumimoji="1" lang="ja-JP" altLang="en-US" sz="700" dirty="0" smtClean="0">
                <a:solidFill>
                  <a:srgbClr val="0070C0"/>
                </a:solidFill>
              </a:rPr>
              <a:t>報酬</a:t>
            </a:r>
            <a:endParaRPr kumimoji="1" lang="ja-JP" altLang="en-US" sz="700" dirty="0">
              <a:solidFill>
                <a:srgbClr val="0070C0"/>
              </a:solidFill>
            </a:endParaRPr>
          </a:p>
        </p:txBody>
      </p:sp>
      <p:sp>
        <p:nvSpPr>
          <p:cNvPr id="41" name="テキスト ボックス 40"/>
          <p:cNvSpPr txBox="1"/>
          <p:nvPr/>
        </p:nvSpPr>
        <p:spPr>
          <a:xfrm>
            <a:off x="5814844" y="4830508"/>
            <a:ext cx="62960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700" dirty="0" smtClean="0">
                <a:solidFill>
                  <a:srgbClr val="00B0F0"/>
                </a:solidFill>
              </a:rPr>
              <a:t>期待報酬</a:t>
            </a:r>
            <a:endParaRPr kumimoji="1" lang="ja-JP" altLang="en-US" sz="700" dirty="0">
              <a:solidFill>
                <a:srgbClr val="00B0F0"/>
              </a:solidFill>
            </a:endParaRPr>
          </a:p>
        </p:txBody>
      </p:sp>
      <p:sp>
        <p:nvSpPr>
          <p:cNvPr id="42" name="テキスト ボックス 41"/>
          <p:cNvSpPr txBox="1"/>
          <p:nvPr/>
        </p:nvSpPr>
        <p:spPr>
          <a:xfrm>
            <a:off x="4884154" y="5083149"/>
            <a:ext cx="49242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700" dirty="0" smtClean="0">
                <a:solidFill>
                  <a:srgbClr val="00B0F0"/>
                </a:solidFill>
              </a:rPr>
              <a:t>t=1</a:t>
            </a:r>
            <a:r>
              <a:rPr lang="ja-JP" altLang="en-US" sz="700" dirty="0">
                <a:solidFill>
                  <a:srgbClr val="00B0F0"/>
                </a:solidFill>
              </a:rPr>
              <a:t> </a:t>
            </a:r>
            <a:r>
              <a:rPr lang="ja-JP" altLang="en-US" sz="700" dirty="0" smtClean="0">
                <a:solidFill>
                  <a:srgbClr val="00B0F0"/>
                </a:solidFill>
              </a:rPr>
              <a:t>で</a:t>
            </a:r>
            <a:r>
              <a:rPr kumimoji="1" lang="ja-JP" altLang="en-US" sz="700" dirty="0" smtClean="0">
                <a:solidFill>
                  <a:srgbClr val="00B0F0"/>
                </a:solidFill>
              </a:rPr>
              <a:t>得られる期待報酬</a:t>
            </a:r>
            <a:r>
              <a:rPr kumimoji="1" lang="ja-JP" altLang="en-US" sz="700" dirty="0" smtClean="0"/>
              <a:t>＝</a:t>
            </a:r>
            <a:endParaRPr kumimoji="1" lang="en-US" altLang="ja-JP" sz="700" dirty="0" smtClean="0"/>
          </a:p>
          <a:p>
            <a:r>
              <a:rPr lang="ja-JP" altLang="en-US" sz="700" dirty="0" smtClean="0"/>
              <a:t>　</a:t>
            </a:r>
            <a:r>
              <a:rPr kumimoji="1" lang="en-US" altLang="ja-JP" sz="700" dirty="0" smtClean="0"/>
              <a:t>(t=0:</a:t>
            </a:r>
            <a:r>
              <a:rPr kumimoji="1" lang="ja-JP" altLang="en-US" sz="700" dirty="0" smtClean="0"/>
              <a:t>∞ の総和を取った価値関数</a:t>
            </a:r>
            <a:r>
              <a:rPr lang="ja-JP" altLang="en-US" sz="700" dirty="0" smtClean="0"/>
              <a:t>の期待値</a:t>
            </a:r>
            <a:r>
              <a:rPr kumimoji="1" lang="en-US" altLang="ja-JP" sz="700" dirty="0" smtClean="0"/>
              <a:t>) </a:t>
            </a:r>
            <a:r>
              <a:rPr kumimoji="1" lang="ja-JP" altLang="en-US" sz="700" dirty="0" smtClean="0"/>
              <a:t>－ 減衰項</a:t>
            </a:r>
            <a:r>
              <a:rPr kumimoji="1" lang="en-US" altLang="ja-JP" sz="700" dirty="0" smtClean="0"/>
              <a:t>*</a:t>
            </a:r>
            <a:r>
              <a:rPr lang="en-US" altLang="ja-JP" sz="700" dirty="0" smtClean="0"/>
              <a:t>(t=1:</a:t>
            </a:r>
            <a:r>
              <a:rPr lang="ja-JP" altLang="en-US" sz="700" dirty="0"/>
              <a:t>∞ の総和を取った価値</a:t>
            </a:r>
            <a:r>
              <a:rPr lang="ja-JP" altLang="en-US" sz="700" dirty="0" smtClean="0"/>
              <a:t>関数の期待値</a:t>
            </a:r>
            <a:r>
              <a:rPr lang="en-US" altLang="ja-JP" sz="700" dirty="0" smtClean="0"/>
              <a:t>)</a:t>
            </a:r>
            <a:endParaRPr kumimoji="1" lang="ja-JP" altLang="en-US" sz="700" dirty="0"/>
          </a:p>
        </p:txBody>
      </p:sp>
      <p:cxnSp>
        <p:nvCxnSpPr>
          <p:cNvPr id="44" name="直線コネクタ 43"/>
          <p:cNvCxnSpPr/>
          <p:nvPr/>
        </p:nvCxnSpPr>
        <p:spPr>
          <a:xfrm flipH="1">
            <a:off x="5597411" y="4980968"/>
            <a:ext cx="367049" cy="145851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コネクタ 45"/>
          <p:cNvCxnSpPr/>
          <p:nvPr/>
        </p:nvCxnSpPr>
        <p:spPr>
          <a:xfrm flipH="1" flipV="1">
            <a:off x="6276131" y="4842059"/>
            <a:ext cx="208599" cy="3580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コネクタ 46"/>
          <p:cNvCxnSpPr>
            <a:endCxn id="23" idx="2"/>
          </p:cNvCxnSpPr>
          <p:nvPr/>
        </p:nvCxnSpPr>
        <p:spPr>
          <a:xfrm flipH="1" flipV="1">
            <a:off x="6890471" y="4864902"/>
            <a:ext cx="387781" cy="37213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角丸四角形 22"/>
          <p:cNvSpPr/>
          <p:nvPr/>
        </p:nvSpPr>
        <p:spPr>
          <a:xfrm>
            <a:off x="6553664" y="4654675"/>
            <a:ext cx="673613" cy="210227"/>
          </a:xfrm>
          <a:prstGeom prst="round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テキスト ボックス 52"/>
          <p:cNvSpPr txBox="1"/>
          <p:nvPr/>
        </p:nvSpPr>
        <p:spPr>
          <a:xfrm>
            <a:off x="5685461" y="708534"/>
            <a:ext cx="53000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700" dirty="0" smtClean="0">
                <a:solidFill>
                  <a:srgbClr val="00B0F0"/>
                </a:solidFill>
              </a:rPr>
              <a:t>※</a:t>
            </a:r>
            <a:r>
              <a:rPr kumimoji="1" lang="ja-JP" altLang="en-US" sz="700" dirty="0" smtClean="0">
                <a:solidFill>
                  <a:srgbClr val="00B0F0"/>
                </a:solidFill>
              </a:rPr>
              <a:t>期待報酬を大きく見積ると，</a:t>
            </a:r>
            <a:r>
              <a:rPr lang="ja-JP" altLang="en-US" sz="700" dirty="0" smtClean="0">
                <a:solidFill>
                  <a:srgbClr val="00B0F0"/>
                </a:solidFill>
              </a:rPr>
              <a:t>大きい</a:t>
            </a:r>
            <a:r>
              <a:rPr kumimoji="1" lang="ja-JP" altLang="en-US" sz="700" dirty="0" smtClean="0">
                <a:solidFill>
                  <a:srgbClr val="00B0F0"/>
                </a:solidFill>
              </a:rPr>
              <a:t>勾配を得る</a:t>
            </a:r>
            <a:endParaRPr kumimoji="1" lang="en-US" altLang="ja-JP" sz="700" dirty="0" smtClean="0">
              <a:solidFill>
                <a:srgbClr val="00B0F0"/>
              </a:solidFill>
            </a:endParaRPr>
          </a:p>
          <a:p>
            <a:r>
              <a:rPr lang="ja-JP" altLang="en-US" sz="700" dirty="0">
                <a:solidFill>
                  <a:srgbClr val="00B0F0"/>
                </a:solidFill>
              </a:rPr>
              <a:t>　</a:t>
            </a:r>
            <a:r>
              <a:rPr lang="ja-JP" altLang="en-US" sz="700" dirty="0" smtClean="0">
                <a:solidFill>
                  <a:srgbClr val="00B0F0"/>
                </a:solidFill>
              </a:rPr>
              <a:t>　　　　　　　　　　　　　　　　　　　　　　　　　　　　</a:t>
            </a:r>
            <a:r>
              <a:rPr kumimoji="1" lang="ja-JP" altLang="en-US" sz="700" dirty="0" smtClean="0">
                <a:solidFill>
                  <a:srgbClr val="00B0F0"/>
                </a:solidFill>
              </a:rPr>
              <a:t>→勾配が大きい方に行く→期待報酬誤差が大きくなる→</a:t>
            </a:r>
            <a:r>
              <a:rPr kumimoji="1" lang="en-US" altLang="ja-JP" sz="700" dirty="0" smtClean="0">
                <a:solidFill>
                  <a:srgbClr val="00B0F0"/>
                </a:solidFill>
              </a:rPr>
              <a:t>Q</a:t>
            </a:r>
            <a:r>
              <a:rPr kumimoji="1" lang="ja-JP" altLang="en-US" sz="700" dirty="0" smtClean="0">
                <a:solidFill>
                  <a:srgbClr val="00B0F0"/>
                </a:solidFill>
              </a:rPr>
              <a:t>をグンと小さくするよう更新</a:t>
            </a:r>
            <a:endParaRPr kumimoji="1" lang="ja-JP" altLang="en-US" sz="700" dirty="0">
              <a:solidFill>
                <a:srgbClr val="00B0F0"/>
              </a:solidFill>
            </a:endParaRPr>
          </a:p>
        </p:txBody>
      </p:sp>
      <p:sp>
        <p:nvSpPr>
          <p:cNvPr id="54" name="テキスト ボックス 53"/>
          <p:cNvSpPr txBox="1"/>
          <p:nvPr/>
        </p:nvSpPr>
        <p:spPr>
          <a:xfrm>
            <a:off x="6178972" y="1299154"/>
            <a:ext cx="587967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700" dirty="0" smtClean="0">
                <a:solidFill>
                  <a:srgbClr val="00B0F0"/>
                </a:solidFill>
              </a:rPr>
              <a:t>右辺第二項の方が大きい場合，小さい報酬を得ているとういこと→勾配が小さくなる→期待報酬誤差が小さくなる→</a:t>
            </a:r>
            <a:r>
              <a:rPr kumimoji="1" lang="en-US" altLang="ja-JP" sz="700" dirty="0" smtClean="0">
                <a:solidFill>
                  <a:srgbClr val="00B0F0"/>
                </a:solidFill>
              </a:rPr>
              <a:t>Q</a:t>
            </a:r>
            <a:r>
              <a:rPr kumimoji="1" lang="ja-JP" altLang="en-US" sz="700" dirty="0" smtClean="0">
                <a:solidFill>
                  <a:srgbClr val="00B0F0"/>
                </a:solidFill>
              </a:rPr>
              <a:t>を</a:t>
            </a:r>
            <a:r>
              <a:rPr lang="ja-JP" altLang="en-US" sz="700" dirty="0">
                <a:solidFill>
                  <a:srgbClr val="00B0F0"/>
                </a:solidFill>
              </a:rPr>
              <a:t>緩やか</a:t>
            </a:r>
            <a:r>
              <a:rPr lang="ja-JP" altLang="en-US" sz="700" dirty="0" smtClean="0">
                <a:solidFill>
                  <a:srgbClr val="00B0F0"/>
                </a:solidFill>
              </a:rPr>
              <a:t>に小さく</a:t>
            </a:r>
            <a:r>
              <a:rPr kumimoji="1" lang="ja-JP" altLang="en-US" sz="700" dirty="0" smtClean="0">
                <a:solidFill>
                  <a:srgbClr val="00B0F0"/>
                </a:solidFill>
              </a:rPr>
              <a:t>するよう更新</a:t>
            </a:r>
            <a:endParaRPr kumimoji="1" lang="ja-JP" altLang="en-US" sz="700" dirty="0">
              <a:solidFill>
                <a:srgbClr val="00B0F0"/>
              </a:solidFill>
            </a:endParaRPr>
          </a:p>
        </p:txBody>
      </p:sp>
      <p:sp>
        <p:nvSpPr>
          <p:cNvPr id="55" name="テキスト ボックス 54"/>
          <p:cNvSpPr txBox="1"/>
          <p:nvPr/>
        </p:nvSpPr>
        <p:spPr>
          <a:xfrm>
            <a:off x="6708161" y="5699483"/>
            <a:ext cx="258823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700" dirty="0" smtClean="0">
                <a:solidFill>
                  <a:srgbClr val="00B0F0"/>
                </a:solidFill>
              </a:rPr>
              <a:t>・期待報酬が</a:t>
            </a:r>
            <a:r>
              <a:rPr kumimoji="1" lang="ja-JP" altLang="en-US" sz="700" dirty="0" smtClean="0">
                <a:solidFill>
                  <a:srgbClr val="0070C0"/>
                </a:solidFill>
              </a:rPr>
              <a:t>実報酬</a:t>
            </a:r>
            <a:r>
              <a:rPr kumimoji="1" lang="ja-JP" altLang="en-US" sz="700" dirty="0" smtClean="0">
                <a:solidFill>
                  <a:srgbClr val="00B0F0"/>
                </a:solidFill>
              </a:rPr>
              <a:t>より</a:t>
            </a:r>
            <a:r>
              <a:rPr kumimoji="1" lang="ja-JP" altLang="en-US" sz="700" b="1" dirty="0" smtClean="0">
                <a:solidFill>
                  <a:srgbClr val="FF0000"/>
                </a:solidFill>
              </a:rPr>
              <a:t>大きく</a:t>
            </a:r>
            <a:r>
              <a:rPr kumimoji="1" lang="ja-JP" altLang="en-US" sz="700" dirty="0" smtClean="0">
                <a:solidFill>
                  <a:srgbClr val="00B0F0"/>
                </a:solidFill>
              </a:rPr>
              <a:t>見積もられた場合，</a:t>
            </a:r>
            <a:endParaRPr kumimoji="1" lang="en-US" altLang="ja-JP" sz="700" dirty="0" smtClean="0">
              <a:solidFill>
                <a:srgbClr val="00B0F0"/>
              </a:solidFill>
            </a:endParaRPr>
          </a:p>
          <a:p>
            <a:r>
              <a:rPr lang="ja-JP" altLang="en-US" sz="700" dirty="0" smtClean="0">
                <a:solidFill>
                  <a:srgbClr val="00B0F0"/>
                </a:solidFill>
              </a:rPr>
              <a:t>　期待</a:t>
            </a:r>
            <a:r>
              <a:rPr lang="ja-JP" altLang="en-US" sz="700" dirty="0">
                <a:solidFill>
                  <a:srgbClr val="00B0F0"/>
                </a:solidFill>
              </a:rPr>
              <a:t>報酬</a:t>
            </a:r>
            <a:r>
              <a:rPr lang="ja-JP" altLang="en-US" sz="700" dirty="0" smtClean="0">
                <a:solidFill>
                  <a:srgbClr val="00B0F0"/>
                </a:solidFill>
              </a:rPr>
              <a:t>を</a:t>
            </a:r>
            <a:r>
              <a:rPr lang="ja-JP" altLang="en-US" sz="700" b="1" dirty="0" smtClean="0">
                <a:solidFill>
                  <a:srgbClr val="00B050"/>
                </a:solidFill>
              </a:rPr>
              <a:t>小さくして</a:t>
            </a:r>
            <a:r>
              <a:rPr lang="ja-JP" altLang="en-US" sz="700" dirty="0" smtClean="0">
                <a:solidFill>
                  <a:srgbClr val="0070C0"/>
                </a:solidFill>
              </a:rPr>
              <a:t>実報酬に近づける</a:t>
            </a:r>
            <a:r>
              <a:rPr lang="ja-JP" altLang="en-US" sz="700" dirty="0" smtClean="0">
                <a:solidFill>
                  <a:srgbClr val="00B0F0"/>
                </a:solidFill>
              </a:rPr>
              <a:t>ために</a:t>
            </a:r>
            <a:r>
              <a:rPr lang="en-US" altLang="ja-JP" sz="700" dirty="0" smtClean="0">
                <a:solidFill>
                  <a:srgbClr val="00B0F0"/>
                </a:solidFill>
              </a:rPr>
              <a:t>Q</a:t>
            </a:r>
            <a:r>
              <a:rPr lang="ja-JP" altLang="en-US" sz="700" dirty="0" smtClean="0">
                <a:solidFill>
                  <a:srgbClr val="00B0F0"/>
                </a:solidFill>
              </a:rPr>
              <a:t>値を</a:t>
            </a:r>
            <a:r>
              <a:rPr lang="ja-JP" altLang="en-US" sz="700" b="1" dirty="0" smtClean="0">
                <a:solidFill>
                  <a:srgbClr val="00B050"/>
                </a:solidFill>
              </a:rPr>
              <a:t>小さく</a:t>
            </a:r>
            <a:r>
              <a:rPr lang="ja-JP" altLang="en-US" sz="700" dirty="0" smtClean="0">
                <a:solidFill>
                  <a:srgbClr val="00B0F0"/>
                </a:solidFill>
              </a:rPr>
              <a:t>する</a:t>
            </a:r>
            <a:endParaRPr lang="en-US" altLang="ja-JP" sz="700" dirty="0" smtClean="0">
              <a:solidFill>
                <a:srgbClr val="00B0F0"/>
              </a:solidFill>
            </a:endParaRPr>
          </a:p>
          <a:p>
            <a:endParaRPr lang="en-US" altLang="ja-JP" sz="700" dirty="0">
              <a:solidFill>
                <a:srgbClr val="00B0F0"/>
              </a:solidFill>
            </a:endParaRPr>
          </a:p>
          <a:p>
            <a:endParaRPr lang="en-US" altLang="ja-JP" sz="700" dirty="0" smtClean="0">
              <a:solidFill>
                <a:srgbClr val="00B0F0"/>
              </a:solidFill>
            </a:endParaRPr>
          </a:p>
          <a:p>
            <a:endParaRPr lang="en-US" altLang="ja-JP" sz="700" dirty="0">
              <a:solidFill>
                <a:srgbClr val="00B0F0"/>
              </a:solidFill>
            </a:endParaRPr>
          </a:p>
          <a:p>
            <a:endParaRPr lang="en-US" altLang="ja-JP" sz="700" dirty="0" smtClean="0">
              <a:solidFill>
                <a:srgbClr val="00B0F0"/>
              </a:solidFill>
            </a:endParaRPr>
          </a:p>
          <a:p>
            <a:r>
              <a:rPr lang="ja-JP" altLang="en-US" sz="700" dirty="0">
                <a:solidFill>
                  <a:srgbClr val="00B0F0"/>
                </a:solidFill>
              </a:rPr>
              <a:t>・</a:t>
            </a:r>
            <a:r>
              <a:rPr lang="ja-JP" altLang="en-US" sz="700" dirty="0" smtClean="0">
                <a:solidFill>
                  <a:srgbClr val="00B0F0"/>
                </a:solidFill>
              </a:rPr>
              <a:t>期待</a:t>
            </a:r>
            <a:r>
              <a:rPr lang="ja-JP" altLang="en-US" sz="700" dirty="0">
                <a:solidFill>
                  <a:srgbClr val="00B0F0"/>
                </a:solidFill>
              </a:rPr>
              <a:t>報酬が</a:t>
            </a:r>
            <a:r>
              <a:rPr lang="ja-JP" altLang="en-US" sz="700" dirty="0">
                <a:solidFill>
                  <a:srgbClr val="0070C0"/>
                </a:solidFill>
              </a:rPr>
              <a:t>実報酬</a:t>
            </a:r>
            <a:r>
              <a:rPr lang="ja-JP" altLang="en-US" sz="700" dirty="0" smtClean="0">
                <a:solidFill>
                  <a:srgbClr val="00B0F0"/>
                </a:solidFill>
              </a:rPr>
              <a:t>より</a:t>
            </a:r>
            <a:r>
              <a:rPr lang="ja-JP" altLang="en-US" sz="700" b="1" dirty="0" smtClean="0">
                <a:solidFill>
                  <a:srgbClr val="00B050"/>
                </a:solidFill>
              </a:rPr>
              <a:t>小さく</a:t>
            </a:r>
            <a:r>
              <a:rPr lang="ja-JP" altLang="en-US" sz="700" dirty="0" smtClean="0">
                <a:solidFill>
                  <a:srgbClr val="00B0F0"/>
                </a:solidFill>
              </a:rPr>
              <a:t>見積もられた</a:t>
            </a:r>
            <a:r>
              <a:rPr lang="ja-JP" altLang="en-US" sz="700" dirty="0">
                <a:solidFill>
                  <a:srgbClr val="00B0F0"/>
                </a:solidFill>
              </a:rPr>
              <a:t>場合，</a:t>
            </a:r>
            <a:endParaRPr lang="en-US" altLang="ja-JP" sz="700" dirty="0">
              <a:solidFill>
                <a:srgbClr val="00B0F0"/>
              </a:solidFill>
            </a:endParaRPr>
          </a:p>
          <a:p>
            <a:r>
              <a:rPr lang="ja-JP" altLang="en-US" sz="700" dirty="0" smtClean="0">
                <a:solidFill>
                  <a:srgbClr val="00B0F0"/>
                </a:solidFill>
              </a:rPr>
              <a:t>　期待</a:t>
            </a:r>
            <a:r>
              <a:rPr lang="ja-JP" altLang="en-US" sz="700" dirty="0">
                <a:solidFill>
                  <a:srgbClr val="00B0F0"/>
                </a:solidFill>
              </a:rPr>
              <a:t>報酬</a:t>
            </a:r>
            <a:r>
              <a:rPr lang="ja-JP" altLang="en-US" sz="700" dirty="0" smtClean="0">
                <a:solidFill>
                  <a:srgbClr val="00B0F0"/>
                </a:solidFill>
              </a:rPr>
              <a:t>を</a:t>
            </a:r>
            <a:r>
              <a:rPr lang="ja-JP" altLang="en-US" sz="700" b="1" dirty="0" smtClean="0">
                <a:solidFill>
                  <a:srgbClr val="FF0000"/>
                </a:solidFill>
              </a:rPr>
              <a:t>大きくして</a:t>
            </a:r>
            <a:r>
              <a:rPr lang="ja-JP" altLang="en-US" sz="700" dirty="0">
                <a:solidFill>
                  <a:srgbClr val="0070C0"/>
                </a:solidFill>
              </a:rPr>
              <a:t>実報酬に</a:t>
            </a:r>
            <a:r>
              <a:rPr lang="ja-JP" altLang="en-US" sz="700" dirty="0" smtClean="0">
                <a:solidFill>
                  <a:srgbClr val="0070C0"/>
                </a:solidFill>
              </a:rPr>
              <a:t>近づける</a:t>
            </a:r>
            <a:r>
              <a:rPr lang="ja-JP" altLang="en-US" sz="700" dirty="0" smtClean="0">
                <a:solidFill>
                  <a:srgbClr val="00B0F0"/>
                </a:solidFill>
              </a:rPr>
              <a:t>ため</a:t>
            </a:r>
            <a:r>
              <a:rPr lang="ja-JP" altLang="en-US" sz="700" dirty="0">
                <a:solidFill>
                  <a:srgbClr val="00B0F0"/>
                </a:solidFill>
              </a:rPr>
              <a:t>に</a:t>
            </a:r>
            <a:r>
              <a:rPr lang="en-US" altLang="ja-JP" sz="700" dirty="0">
                <a:solidFill>
                  <a:srgbClr val="00B0F0"/>
                </a:solidFill>
              </a:rPr>
              <a:t>Q</a:t>
            </a:r>
            <a:r>
              <a:rPr lang="ja-JP" altLang="en-US" sz="700" dirty="0">
                <a:solidFill>
                  <a:srgbClr val="00B0F0"/>
                </a:solidFill>
              </a:rPr>
              <a:t>値</a:t>
            </a:r>
            <a:r>
              <a:rPr lang="ja-JP" altLang="en-US" sz="700" dirty="0" smtClean="0">
                <a:solidFill>
                  <a:srgbClr val="00B0F0"/>
                </a:solidFill>
              </a:rPr>
              <a:t>を</a:t>
            </a:r>
            <a:r>
              <a:rPr lang="ja-JP" altLang="en-US" sz="700" b="1" dirty="0" smtClean="0">
                <a:solidFill>
                  <a:srgbClr val="FF0000"/>
                </a:solidFill>
              </a:rPr>
              <a:t>大きく</a:t>
            </a:r>
            <a:r>
              <a:rPr lang="ja-JP" altLang="en-US" sz="700" dirty="0" smtClean="0">
                <a:solidFill>
                  <a:srgbClr val="00B0F0"/>
                </a:solidFill>
              </a:rPr>
              <a:t>する</a:t>
            </a:r>
            <a:endParaRPr kumimoji="1" lang="ja-JP" altLang="en-US" sz="700" dirty="0">
              <a:solidFill>
                <a:srgbClr val="00B0F0"/>
              </a:solidFill>
            </a:endParaRPr>
          </a:p>
        </p:txBody>
      </p:sp>
      <p:pic>
        <p:nvPicPr>
          <p:cNvPr id="56" name="図 55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73304" y="4401226"/>
            <a:ext cx="1673804" cy="224003"/>
          </a:xfrm>
          <a:prstGeom prst="rect">
            <a:avLst/>
          </a:prstGeom>
          <a:ln w="6350">
            <a:solidFill>
              <a:srgbClr val="00B0F0"/>
            </a:solidFill>
          </a:ln>
        </p:spPr>
      </p:pic>
      <p:pic>
        <p:nvPicPr>
          <p:cNvPr id="57" name="図 56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65378" y="6051255"/>
            <a:ext cx="1673804" cy="224003"/>
          </a:xfrm>
          <a:prstGeom prst="rect">
            <a:avLst/>
          </a:prstGeom>
          <a:ln w="6350">
            <a:solidFill>
              <a:srgbClr val="00B0F0"/>
            </a:solidFill>
          </a:ln>
        </p:spPr>
      </p:pic>
      <p:cxnSp>
        <p:nvCxnSpPr>
          <p:cNvPr id="59" name="直線矢印コネクタ 58"/>
          <p:cNvCxnSpPr/>
          <p:nvPr/>
        </p:nvCxnSpPr>
        <p:spPr>
          <a:xfrm flipH="1">
            <a:off x="7774378" y="5970803"/>
            <a:ext cx="872730" cy="1104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テキスト ボックス 60"/>
          <p:cNvSpPr txBox="1"/>
          <p:nvPr/>
        </p:nvSpPr>
        <p:spPr>
          <a:xfrm>
            <a:off x="8887620" y="6007259"/>
            <a:ext cx="198992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800" dirty="0" smtClean="0"/>
              <a:t>Q</a:t>
            </a:r>
            <a:r>
              <a:rPr kumimoji="1" lang="ja-JP" altLang="en-US" sz="800" dirty="0" smtClean="0"/>
              <a:t>を</a:t>
            </a:r>
            <a:r>
              <a:rPr kumimoji="1" lang="ja-JP" altLang="en-US" sz="800" b="1" dirty="0" smtClean="0">
                <a:solidFill>
                  <a:srgbClr val="00B050"/>
                </a:solidFill>
              </a:rPr>
              <a:t>小さく</a:t>
            </a:r>
            <a:r>
              <a:rPr kumimoji="1" lang="ja-JP" altLang="en-US" sz="800" dirty="0" smtClean="0"/>
              <a:t>すれば</a:t>
            </a:r>
            <a:r>
              <a:rPr kumimoji="1" lang="en-US" altLang="ja-JP" sz="800" dirty="0" smtClean="0">
                <a:solidFill>
                  <a:srgbClr val="00B0F0"/>
                </a:solidFill>
              </a:rPr>
              <a:t>R</a:t>
            </a:r>
            <a:r>
              <a:rPr kumimoji="1" lang="ja-JP" altLang="en-US" sz="800" dirty="0" smtClean="0"/>
              <a:t>が</a:t>
            </a:r>
            <a:r>
              <a:rPr kumimoji="1" lang="ja-JP" altLang="en-US" sz="800" b="1" dirty="0" smtClean="0">
                <a:solidFill>
                  <a:srgbClr val="00B050"/>
                </a:solidFill>
              </a:rPr>
              <a:t>小さく</a:t>
            </a:r>
            <a:r>
              <a:rPr kumimoji="1" lang="ja-JP" altLang="en-US" sz="800" dirty="0" smtClean="0"/>
              <a:t>なる</a:t>
            </a:r>
            <a:endParaRPr kumimoji="1" lang="en-US" altLang="ja-JP" sz="800" dirty="0" smtClean="0"/>
          </a:p>
          <a:p>
            <a:r>
              <a:rPr lang="ja-JP" altLang="en-US" sz="800" dirty="0" smtClean="0"/>
              <a:t>　→</a:t>
            </a:r>
            <a:r>
              <a:rPr lang="ja-JP" altLang="en-US" sz="800" b="1" dirty="0" smtClean="0">
                <a:solidFill>
                  <a:srgbClr val="00B050"/>
                </a:solidFill>
              </a:rPr>
              <a:t>小さい</a:t>
            </a:r>
            <a:r>
              <a:rPr lang="ja-JP" altLang="en-US" sz="800" dirty="0" smtClean="0"/>
              <a:t>値を持つ</a:t>
            </a:r>
            <a:r>
              <a:rPr lang="ja-JP" altLang="en-US" sz="800" dirty="0" smtClean="0">
                <a:solidFill>
                  <a:srgbClr val="0070C0"/>
                </a:solidFill>
              </a:rPr>
              <a:t>実報酬</a:t>
            </a:r>
            <a:r>
              <a:rPr lang="ja-JP" altLang="en-US" sz="800" dirty="0" smtClean="0"/>
              <a:t>に</a:t>
            </a:r>
            <a:r>
              <a:rPr lang="ja-JP" altLang="en-US" sz="800" b="1" dirty="0" smtClean="0">
                <a:solidFill>
                  <a:srgbClr val="00B050"/>
                </a:solidFill>
              </a:rPr>
              <a:t>近づく</a:t>
            </a:r>
            <a:endParaRPr lang="en-US" altLang="ja-JP" sz="800" b="1" dirty="0" smtClean="0">
              <a:solidFill>
                <a:srgbClr val="00B050"/>
              </a:solidFill>
            </a:endParaRPr>
          </a:p>
          <a:p>
            <a:r>
              <a:rPr lang="ja-JP" altLang="en-US" sz="800" dirty="0"/>
              <a:t>　</a:t>
            </a:r>
            <a:r>
              <a:rPr lang="ja-JP" altLang="en-US" sz="900" b="1" dirty="0" smtClean="0"/>
              <a:t>→期待報酬誤差が小さくなる</a:t>
            </a:r>
            <a:endParaRPr kumimoji="1" lang="ja-JP" altLang="en-US" sz="900" b="1" dirty="0">
              <a:solidFill>
                <a:srgbClr val="00B050"/>
              </a:solidFill>
            </a:endParaRPr>
          </a:p>
        </p:txBody>
      </p:sp>
      <p:sp>
        <p:nvSpPr>
          <p:cNvPr id="62" name="テキスト ボックス 61"/>
          <p:cNvSpPr txBox="1"/>
          <p:nvPr/>
        </p:nvSpPr>
        <p:spPr>
          <a:xfrm>
            <a:off x="7565032" y="6174335"/>
            <a:ext cx="22363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700" b="1" dirty="0" smtClean="0">
                <a:solidFill>
                  <a:srgbClr val="00B050"/>
                </a:solidFill>
              </a:rPr>
              <a:t>小</a:t>
            </a:r>
            <a:endParaRPr kumimoji="1" lang="ja-JP" altLang="en-US" sz="700" b="1" dirty="0">
              <a:solidFill>
                <a:srgbClr val="00B050"/>
              </a:solidFill>
            </a:endParaRPr>
          </a:p>
        </p:txBody>
      </p:sp>
      <p:sp>
        <p:nvSpPr>
          <p:cNvPr id="63" name="テキスト ボックス 62"/>
          <p:cNvSpPr txBox="1"/>
          <p:nvPr/>
        </p:nvSpPr>
        <p:spPr>
          <a:xfrm>
            <a:off x="7191070" y="6175230"/>
            <a:ext cx="22363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700" b="1" dirty="0" smtClean="0">
                <a:solidFill>
                  <a:srgbClr val="00B050"/>
                </a:solidFill>
              </a:rPr>
              <a:t>小</a:t>
            </a:r>
            <a:endParaRPr kumimoji="1" lang="ja-JP" altLang="en-US" sz="700" b="1" dirty="0">
              <a:solidFill>
                <a:srgbClr val="00B050"/>
              </a:solidFill>
            </a:endParaRPr>
          </a:p>
        </p:txBody>
      </p:sp>
      <p:pic>
        <p:nvPicPr>
          <p:cNvPr id="64" name="図 63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65378" y="6688183"/>
            <a:ext cx="1673804" cy="224003"/>
          </a:xfrm>
          <a:prstGeom prst="rect">
            <a:avLst/>
          </a:prstGeom>
          <a:ln w="6350">
            <a:solidFill>
              <a:srgbClr val="00B0F0"/>
            </a:solidFill>
          </a:ln>
        </p:spPr>
      </p:pic>
      <p:cxnSp>
        <p:nvCxnSpPr>
          <p:cNvPr id="65" name="直線矢印コネクタ 64"/>
          <p:cNvCxnSpPr/>
          <p:nvPr/>
        </p:nvCxnSpPr>
        <p:spPr>
          <a:xfrm flipH="1">
            <a:off x="7774378" y="6607731"/>
            <a:ext cx="872730" cy="1104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テキスト ボックス 65"/>
          <p:cNvSpPr txBox="1"/>
          <p:nvPr/>
        </p:nvSpPr>
        <p:spPr>
          <a:xfrm>
            <a:off x="8887621" y="6644187"/>
            <a:ext cx="171150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800" dirty="0" smtClean="0"/>
              <a:t>Q</a:t>
            </a:r>
            <a:r>
              <a:rPr kumimoji="1" lang="ja-JP" altLang="en-US" sz="800" dirty="0" smtClean="0"/>
              <a:t>を</a:t>
            </a:r>
            <a:r>
              <a:rPr kumimoji="1" lang="ja-JP" altLang="en-US" sz="800" b="1" dirty="0" smtClean="0">
                <a:solidFill>
                  <a:srgbClr val="FF0000"/>
                </a:solidFill>
              </a:rPr>
              <a:t>大きく</a:t>
            </a:r>
            <a:r>
              <a:rPr kumimoji="1" lang="ja-JP" altLang="en-US" sz="800" dirty="0" smtClean="0"/>
              <a:t>すれば</a:t>
            </a:r>
            <a:r>
              <a:rPr kumimoji="1" lang="en-US" altLang="ja-JP" sz="800" dirty="0" smtClean="0">
                <a:solidFill>
                  <a:srgbClr val="00B0F0"/>
                </a:solidFill>
              </a:rPr>
              <a:t>R</a:t>
            </a:r>
            <a:r>
              <a:rPr kumimoji="1" lang="ja-JP" altLang="en-US" sz="800" dirty="0" smtClean="0"/>
              <a:t>が</a:t>
            </a:r>
            <a:r>
              <a:rPr lang="ja-JP" altLang="en-US" sz="800" b="1" dirty="0">
                <a:solidFill>
                  <a:srgbClr val="FF0000"/>
                </a:solidFill>
              </a:rPr>
              <a:t>大きく</a:t>
            </a:r>
            <a:r>
              <a:rPr kumimoji="1" lang="ja-JP" altLang="en-US" sz="800" dirty="0" smtClean="0"/>
              <a:t>なる</a:t>
            </a:r>
            <a:endParaRPr kumimoji="1" lang="en-US" altLang="ja-JP" sz="800" dirty="0" smtClean="0"/>
          </a:p>
          <a:p>
            <a:r>
              <a:rPr lang="ja-JP" altLang="en-US" sz="800" dirty="0" smtClean="0"/>
              <a:t>　→</a:t>
            </a:r>
            <a:r>
              <a:rPr lang="ja-JP" altLang="en-US" sz="800" b="1" dirty="0" smtClean="0">
                <a:solidFill>
                  <a:srgbClr val="FF0000"/>
                </a:solidFill>
              </a:rPr>
              <a:t>大きい</a:t>
            </a:r>
            <a:r>
              <a:rPr lang="ja-JP" altLang="en-US" sz="800" dirty="0" smtClean="0"/>
              <a:t>値を持つ</a:t>
            </a:r>
            <a:r>
              <a:rPr lang="ja-JP" altLang="en-US" sz="800" dirty="0" smtClean="0">
                <a:solidFill>
                  <a:srgbClr val="0070C0"/>
                </a:solidFill>
              </a:rPr>
              <a:t>実報酬</a:t>
            </a:r>
            <a:r>
              <a:rPr lang="ja-JP" altLang="en-US" sz="800" dirty="0" smtClean="0"/>
              <a:t>に</a:t>
            </a:r>
            <a:r>
              <a:rPr lang="ja-JP" altLang="en-US" sz="800" b="1" dirty="0" smtClean="0">
                <a:solidFill>
                  <a:srgbClr val="FF0000"/>
                </a:solidFill>
              </a:rPr>
              <a:t>近づく</a:t>
            </a:r>
            <a:endParaRPr lang="en-US" altLang="ja-JP" sz="800" b="1" dirty="0" smtClean="0">
              <a:solidFill>
                <a:srgbClr val="FF0000"/>
              </a:solidFill>
            </a:endParaRPr>
          </a:p>
          <a:p>
            <a:r>
              <a:rPr lang="ja-JP" altLang="en-US" sz="800" b="1" dirty="0" smtClean="0"/>
              <a:t>　</a:t>
            </a:r>
            <a:r>
              <a:rPr lang="ja-JP" altLang="en-US" sz="900" b="1" dirty="0" smtClean="0"/>
              <a:t>→</a:t>
            </a:r>
            <a:r>
              <a:rPr lang="ja-JP" altLang="en-US" sz="900" b="1" dirty="0"/>
              <a:t>期待報酬誤差が小さくなる</a:t>
            </a:r>
            <a:endParaRPr lang="ja-JP" altLang="en-US" sz="800" b="1" dirty="0">
              <a:solidFill>
                <a:srgbClr val="00B050"/>
              </a:solidFill>
            </a:endParaRPr>
          </a:p>
        </p:txBody>
      </p:sp>
      <p:sp>
        <p:nvSpPr>
          <p:cNvPr id="67" name="テキスト ボックス 66"/>
          <p:cNvSpPr txBox="1"/>
          <p:nvPr/>
        </p:nvSpPr>
        <p:spPr>
          <a:xfrm>
            <a:off x="7565032" y="6811263"/>
            <a:ext cx="22363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700" b="1" dirty="0">
                <a:solidFill>
                  <a:srgbClr val="FF0000"/>
                </a:solidFill>
              </a:rPr>
              <a:t>大</a:t>
            </a:r>
            <a:endParaRPr kumimoji="1" lang="ja-JP" altLang="en-US" sz="700" b="1" dirty="0">
              <a:solidFill>
                <a:srgbClr val="FF0000"/>
              </a:solidFill>
            </a:endParaRPr>
          </a:p>
        </p:txBody>
      </p:sp>
      <p:sp>
        <p:nvSpPr>
          <p:cNvPr id="68" name="テキスト ボックス 67"/>
          <p:cNvSpPr txBox="1"/>
          <p:nvPr/>
        </p:nvSpPr>
        <p:spPr>
          <a:xfrm>
            <a:off x="7191070" y="6812158"/>
            <a:ext cx="22363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700" b="1" dirty="0" smtClean="0">
                <a:solidFill>
                  <a:srgbClr val="FF0000"/>
                </a:solidFill>
              </a:rPr>
              <a:t>大</a:t>
            </a:r>
            <a:endParaRPr kumimoji="1" lang="ja-JP" altLang="en-US" sz="700" b="1" dirty="0">
              <a:solidFill>
                <a:srgbClr val="FF0000"/>
              </a:solidFill>
            </a:endParaRPr>
          </a:p>
        </p:txBody>
      </p:sp>
      <p:sp>
        <p:nvSpPr>
          <p:cNvPr id="69" name="テキスト ボックス 68"/>
          <p:cNvSpPr txBox="1"/>
          <p:nvPr/>
        </p:nvSpPr>
        <p:spPr>
          <a:xfrm>
            <a:off x="6671612" y="6051255"/>
            <a:ext cx="41860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800" dirty="0" smtClean="0"/>
              <a:t>R </a:t>
            </a:r>
            <a:r>
              <a:rPr kumimoji="1" lang="en-US" altLang="ja-JP" sz="800" dirty="0" smtClean="0">
                <a:solidFill>
                  <a:srgbClr val="00B050"/>
                </a:solidFill>
              </a:rPr>
              <a:t>&gt;</a:t>
            </a:r>
            <a:r>
              <a:rPr kumimoji="1" lang="en-US" altLang="ja-JP" sz="800" dirty="0" smtClean="0"/>
              <a:t> r</a:t>
            </a:r>
            <a:endParaRPr kumimoji="1" lang="ja-JP" altLang="en-US" sz="800" dirty="0"/>
          </a:p>
        </p:txBody>
      </p:sp>
      <p:sp>
        <p:nvSpPr>
          <p:cNvPr id="70" name="テキスト ボックス 69"/>
          <p:cNvSpPr txBox="1"/>
          <p:nvPr/>
        </p:nvSpPr>
        <p:spPr>
          <a:xfrm>
            <a:off x="6706438" y="6688183"/>
            <a:ext cx="41860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800" dirty="0" smtClean="0"/>
              <a:t>R </a:t>
            </a:r>
            <a:r>
              <a:rPr lang="en-US" altLang="ja-JP" sz="800" dirty="0">
                <a:solidFill>
                  <a:srgbClr val="FF0000"/>
                </a:solidFill>
              </a:rPr>
              <a:t>&lt;</a:t>
            </a:r>
            <a:r>
              <a:rPr kumimoji="1" lang="en-US" altLang="ja-JP" sz="800" dirty="0" smtClean="0"/>
              <a:t> r</a:t>
            </a:r>
            <a:endParaRPr kumimoji="1" lang="ja-JP" altLang="en-US" sz="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テキスト ボックス 70"/>
              <p:cNvSpPr txBox="1"/>
              <p:nvPr/>
            </p:nvSpPr>
            <p:spPr>
              <a:xfrm>
                <a:off x="4031471" y="6087614"/>
                <a:ext cx="2813673" cy="31136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kumimoji="1" lang="en-US" altLang="ja-JP" sz="800" dirty="0" smtClean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ja-JP" sz="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kumimoji="1" lang="en-US" altLang="ja-JP" sz="8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ja-JP" sz="800" i="1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</m:acc>
                      </m:e>
                      <m:sup>
                        <m:r>
                          <a:rPr lang="ja-JP" altLang="en-US" sz="800" i="1">
                            <a:latin typeface="Cambria Math" panose="02040503050406030204" pitchFamily="18" charset="0"/>
                          </a:rPr>
                          <m:t>𝜋</m:t>
                        </m:r>
                      </m:sup>
                    </m:sSup>
                    <m:d>
                      <m:dPr>
                        <m:ctrlPr>
                          <a:rPr kumimoji="1" lang="en-US" altLang="ja-JP" sz="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ja-JP" sz="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8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kumimoji="1" lang="en-US" altLang="ja-JP" sz="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kumimoji="1" lang="en-US" altLang="ja-JP" sz="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ja-JP" sz="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8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ja-JP" sz="8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altLang="ja-JP" sz="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sSup>
                      <m:sSupPr>
                        <m:ctrlPr>
                          <a:rPr lang="en-US" altLang="ja-JP" sz="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altLang="ja-JP" sz="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ja-JP" sz="800" i="1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</m:acc>
                      </m:e>
                      <m:sup>
                        <m:r>
                          <a:rPr lang="ja-JP" altLang="en-US" sz="800" i="1">
                            <a:latin typeface="Cambria Math" panose="02040503050406030204" pitchFamily="18" charset="0"/>
                          </a:rPr>
                          <m:t>𝜋</m:t>
                        </m:r>
                      </m:sup>
                    </m:sSup>
                    <m:d>
                      <m:dPr>
                        <m:ctrlPr>
                          <a:rPr lang="en-US" altLang="ja-JP" sz="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ja-JP" sz="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8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ja-JP" sz="8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ja-JP" sz="8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ja-JP" sz="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8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ja-JP" sz="8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endParaRPr lang="en-US" altLang="ja-JP" sz="800" dirty="0" smtClean="0"/>
              </a:p>
              <a:p>
                <a:r>
                  <a:rPr lang="en-US" altLang="ja-JP" sz="800" dirty="0"/>
                  <a:t> </a:t>
                </a:r>
                <a:r>
                  <a:rPr lang="ja-JP" altLang="en-US" sz="800" dirty="0" smtClean="0"/>
                  <a:t>　</a:t>
                </a:r>
                <a14:m>
                  <m:oMath xmlns:m="http://schemas.openxmlformats.org/officeDocument/2006/math">
                    <m:r>
                      <a:rPr lang="ja-JP" altLang="en-US" sz="800" b="0" i="1" dirty="0">
                        <a:latin typeface="Cambria Math" panose="02040503050406030204" pitchFamily="18" charset="0"/>
                      </a:rPr>
                      <m:t>　</m:t>
                    </m:r>
                    <m:r>
                      <a:rPr lang="ja-JP" altLang="en-US" sz="800" i="1" dirty="0" smtClean="0">
                        <a:latin typeface="Cambria Math" panose="02040503050406030204" pitchFamily="18" charset="0"/>
                      </a:rPr>
                      <m:t>　</m:t>
                    </m:r>
                    <m:r>
                      <a:rPr lang="ja-JP" altLang="en-US" sz="800" i="1" dirty="0">
                        <a:latin typeface="Cambria Math" panose="02040503050406030204" pitchFamily="18" charset="0"/>
                      </a:rPr>
                      <m:t>　</m:t>
                    </m:r>
                    <m:r>
                      <a:rPr lang="ja-JP" altLang="en-US" sz="800" i="1" dirty="0" smtClean="0">
                        <a:latin typeface="Cambria Math" panose="02040503050406030204" pitchFamily="18" charset="0"/>
                      </a:rPr>
                      <m:t>　</m:t>
                    </m:r>
                    <m:r>
                      <a:rPr lang="ja-JP" altLang="en-US" sz="800" i="1" dirty="0">
                        <a:latin typeface="Cambria Math" panose="02040503050406030204" pitchFamily="18" charset="0"/>
                      </a:rPr>
                      <m:t>　</m:t>
                    </m:r>
                    <m:r>
                      <a:rPr lang="ja-JP" altLang="en-US" sz="800" i="1" dirty="0" smtClean="0">
                        <a:latin typeface="Cambria Math" panose="02040503050406030204" pitchFamily="18" charset="0"/>
                      </a:rPr>
                      <m:t>　</m:t>
                    </m:r>
                    <m:r>
                      <a:rPr lang="ja-JP" altLang="en-US" sz="800" i="1" dirty="0">
                        <a:latin typeface="Cambria Math" panose="02040503050406030204" pitchFamily="18" charset="0"/>
                      </a:rPr>
                      <m:t>　</m:t>
                    </m:r>
                    <m:r>
                      <a:rPr lang="ja-JP" altLang="en-US" sz="800" i="1" dirty="0" smtClean="0">
                        <a:latin typeface="Cambria Math" panose="02040503050406030204" pitchFamily="18" charset="0"/>
                      </a:rPr>
                      <m:t>　</m:t>
                    </m:r>
                    <m:r>
                      <a:rPr lang="ja-JP" altLang="en-US" sz="800" i="1" dirty="0">
                        <a:latin typeface="Cambria Math" panose="02040503050406030204" pitchFamily="18" charset="0"/>
                      </a:rPr>
                      <m:t>　</m:t>
                    </m:r>
                    <m:r>
                      <a:rPr lang="en-US" altLang="ja-JP" sz="800" b="0" i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l-GR" altLang="ja-JP" sz="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α</m:t>
                    </m:r>
                    <m:d>
                      <m:dPr>
                        <m:begChr m:val="{"/>
                        <m:endChr m:val="}"/>
                        <m:ctrlPr>
                          <a:rPr lang="el-GR" altLang="ja-JP" sz="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ja-JP" sz="8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ja-JP" sz="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ja-JP" sz="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el-GR" altLang="ja-JP" sz="800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ja-JP" sz="8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altLang="ja-JP" sz="8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ja-JP" sz="8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ja-JP" altLang="en-US" sz="8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US" altLang="ja-JP" sz="8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ja-JP" sz="8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8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altLang="ja-JP" sz="8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en-US" altLang="ja-JP" sz="8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altLang="ja-JP" sz="8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8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ja-JP" sz="8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altLang="ja-JP" sz="800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ja-JP" altLang="en-US" sz="800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  <m:sSup>
                              <m:sSupPr>
                                <m:ctrlPr>
                                  <a:rPr lang="en-US" altLang="ja-JP" sz="8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altLang="ja-JP" sz="8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ja-JP" sz="8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ja-JP" altLang="en-US" sz="8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US" altLang="ja-JP" sz="8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ja-JP" sz="800" i="1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8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altLang="ja-JP" sz="8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altLang="ja-JP" sz="800" b="0" i="1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  <m:r>
                                  <a:rPr lang="en-US" altLang="ja-JP" sz="8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altLang="ja-JP" sz="8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8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ja-JP" sz="8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altLang="ja-JP" sz="8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</m:d>
                  </m:oMath>
                </a14:m>
                <a:endParaRPr lang="en-US" altLang="ja-JP" sz="800" b="0" dirty="0" smtClean="0"/>
              </a:p>
            </p:txBody>
          </p:sp>
        </mc:Choice>
        <mc:Fallback xmlns="">
          <p:sp>
            <p:nvSpPr>
              <p:cNvPr id="71" name="テキスト ボックス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1471" y="6087614"/>
                <a:ext cx="2813673" cy="311367"/>
              </a:xfrm>
              <a:prstGeom prst="rect">
                <a:avLst/>
              </a:prstGeom>
              <a:blipFill rotWithShape="0">
                <a:blip r:embed="rId8"/>
                <a:stretch>
                  <a:fillRect l="-649" t="-15686" b="-196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テキスト ボックス 71"/>
          <p:cNvSpPr txBox="1"/>
          <p:nvPr/>
        </p:nvSpPr>
        <p:spPr>
          <a:xfrm>
            <a:off x="4867688" y="6398981"/>
            <a:ext cx="44962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700" dirty="0">
                <a:solidFill>
                  <a:srgbClr val="0070C0"/>
                </a:solidFill>
              </a:rPr>
              <a:t>実</a:t>
            </a:r>
            <a:r>
              <a:rPr kumimoji="1" lang="ja-JP" altLang="en-US" sz="700" dirty="0" smtClean="0">
                <a:solidFill>
                  <a:srgbClr val="0070C0"/>
                </a:solidFill>
              </a:rPr>
              <a:t>報酬</a:t>
            </a:r>
            <a:endParaRPr kumimoji="1" lang="ja-JP" altLang="en-US" sz="700" dirty="0">
              <a:solidFill>
                <a:srgbClr val="0070C0"/>
              </a:solidFill>
            </a:endParaRPr>
          </a:p>
        </p:txBody>
      </p:sp>
      <p:sp>
        <p:nvSpPr>
          <p:cNvPr id="73" name="テキスト ボックス 72"/>
          <p:cNvSpPr txBox="1"/>
          <p:nvPr/>
        </p:nvSpPr>
        <p:spPr>
          <a:xfrm>
            <a:off x="5479567" y="6398981"/>
            <a:ext cx="62960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700" dirty="0" smtClean="0">
                <a:solidFill>
                  <a:srgbClr val="00B0F0"/>
                </a:solidFill>
              </a:rPr>
              <a:t>期待報酬</a:t>
            </a:r>
            <a:endParaRPr kumimoji="1" lang="ja-JP" altLang="en-US" sz="7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7964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982398" cy="5611207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/>
          <a:srcRect t="33952"/>
          <a:stretch/>
        </p:blipFill>
        <p:spPr>
          <a:xfrm>
            <a:off x="4074940" y="0"/>
            <a:ext cx="3990192" cy="3839891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4"/>
          <a:srcRect b="28655"/>
          <a:stretch/>
        </p:blipFill>
        <p:spPr>
          <a:xfrm>
            <a:off x="4074940" y="3951083"/>
            <a:ext cx="3990192" cy="4147888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57674" y="1648234"/>
            <a:ext cx="3990192" cy="1909369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57674" y="3665597"/>
            <a:ext cx="3990192" cy="4325306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 rotWithShape="1">
          <a:blip r:embed="rId3"/>
          <a:srcRect b="66921"/>
          <a:stretch/>
        </p:blipFill>
        <p:spPr>
          <a:xfrm>
            <a:off x="-7794" y="5640235"/>
            <a:ext cx="3990192" cy="1923143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 rotWithShape="1">
          <a:blip r:embed="rId4"/>
          <a:srcRect t="71650"/>
          <a:stretch/>
        </p:blipFill>
        <p:spPr>
          <a:xfrm>
            <a:off x="8157674" y="0"/>
            <a:ext cx="3990192" cy="1648234"/>
          </a:xfrm>
          <a:prstGeom prst="rect">
            <a:avLst/>
          </a:prstGeom>
        </p:spPr>
      </p:pic>
      <p:pic>
        <p:nvPicPr>
          <p:cNvPr id="2" name="図 1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4992" y="114394"/>
            <a:ext cx="627433" cy="136186"/>
          </a:xfrm>
          <a:prstGeom prst="rect">
            <a:avLst/>
          </a:prstGeom>
        </p:spPr>
      </p:pic>
      <p:sp>
        <p:nvSpPr>
          <p:cNvPr id="12" name="正方形/長方形 11"/>
          <p:cNvSpPr/>
          <p:nvPr/>
        </p:nvSpPr>
        <p:spPr>
          <a:xfrm>
            <a:off x="1334753" y="2462923"/>
            <a:ext cx="198000" cy="175962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325103" y="862723"/>
            <a:ext cx="198000" cy="175962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34590" y="591261"/>
            <a:ext cx="198000" cy="175962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29827" y="1115136"/>
            <a:ext cx="198000" cy="175962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325103" y="1729694"/>
            <a:ext cx="198000" cy="175962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1146279" y="1467509"/>
            <a:ext cx="198000" cy="175962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1775013" y="1467917"/>
            <a:ext cx="110936" cy="175962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807027" y="1729694"/>
            <a:ext cx="110936" cy="175962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2264453" y="862723"/>
            <a:ext cx="91683" cy="175962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2576418" y="1291547"/>
            <a:ext cx="91683" cy="175962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332420" y="4020460"/>
            <a:ext cx="91683" cy="175962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325103" y="2462923"/>
            <a:ext cx="152158" cy="175962"/>
          </a:xfrm>
          <a:prstGeom prst="rect">
            <a:avLst/>
          </a:prstGeom>
          <a:noFill/>
          <a:ln w="6350">
            <a:solidFill>
              <a:srgbClr val="993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903674" y="4020460"/>
            <a:ext cx="152158" cy="175962"/>
          </a:xfrm>
          <a:prstGeom prst="rect">
            <a:avLst/>
          </a:prstGeom>
          <a:noFill/>
          <a:ln w="6350">
            <a:solidFill>
              <a:srgbClr val="993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1685925" y="2381627"/>
            <a:ext cx="7905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800" dirty="0" smtClean="0">
                <a:solidFill>
                  <a:srgbClr val="9933FF"/>
                </a:solidFill>
              </a:rPr>
              <a:t>重みつき平均</a:t>
            </a:r>
            <a:endParaRPr kumimoji="1" lang="en-US" altLang="ja-JP" sz="800" dirty="0" smtClean="0">
              <a:solidFill>
                <a:srgbClr val="9933FF"/>
              </a:solidFill>
            </a:endParaRPr>
          </a:p>
          <a:p>
            <a:r>
              <a:rPr lang="ja-JP" altLang="en-US" sz="800" dirty="0" smtClean="0"/>
              <a:t>　→</a:t>
            </a:r>
            <a:r>
              <a:rPr lang="ja-JP" altLang="en-US" sz="800" dirty="0" smtClean="0">
                <a:solidFill>
                  <a:srgbClr val="9933FF"/>
                </a:solidFill>
              </a:rPr>
              <a:t>期待値</a:t>
            </a:r>
            <a:endParaRPr kumimoji="1" lang="ja-JP" altLang="en-US" sz="800" dirty="0">
              <a:solidFill>
                <a:srgbClr val="9933FF"/>
              </a:solidFill>
            </a:endParaRPr>
          </a:p>
        </p:txBody>
      </p:sp>
      <p:sp>
        <p:nvSpPr>
          <p:cNvPr id="25" name="正方形/長方形 24"/>
          <p:cNvSpPr/>
          <p:nvPr/>
        </p:nvSpPr>
        <p:spPr>
          <a:xfrm>
            <a:off x="852969" y="2005070"/>
            <a:ext cx="792000" cy="145423"/>
          </a:xfrm>
          <a:prstGeom prst="rect">
            <a:avLst/>
          </a:prstGeom>
          <a:noFill/>
          <a:ln w="6350">
            <a:solidFill>
              <a:srgbClr val="993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1159796" y="3588122"/>
            <a:ext cx="426117" cy="145423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1685925" y="3588121"/>
            <a:ext cx="614363" cy="145423"/>
          </a:xfrm>
          <a:prstGeom prst="rect">
            <a:avLst/>
          </a:prstGeom>
          <a:noFill/>
          <a:ln w="6350">
            <a:solidFill>
              <a:srgbClr val="993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2668101" y="3588121"/>
            <a:ext cx="899012" cy="145423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/>
          <p:cNvSpPr/>
          <p:nvPr/>
        </p:nvSpPr>
        <p:spPr>
          <a:xfrm>
            <a:off x="17922" y="3767179"/>
            <a:ext cx="139242" cy="145423"/>
          </a:xfrm>
          <a:prstGeom prst="rect">
            <a:avLst/>
          </a:prstGeom>
          <a:noFill/>
          <a:ln w="6350">
            <a:solidFill>
              <a:srgbClr val="993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/>
          <p:cNvSpPr/>
          <p:nvPr/>
        </p:nvSpPr>
        <p:spPr>
          <a:xfrm>
            <a:off x="3669179" y="3591091"/>
            <a:ext cx="288000" cy="145423"/>
          </a:xfrm>
          <a:prstGeom prst="rect">
            <a:avLst/>
          </a:prstGeom>
          <a:noFill/>
          <a:ln w="6350">
            <a:solidFill>
              <a:srgbClr val="993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1" name="直線矢印コネクタ 30"/>
          <p:cNvCxnSpPr>
            <a:stCxn id="23" idx="2"/>
          </p:cNvCxnSpPr>
          <p:nvPr/>
        </p:nvCxnSpPr>
        <p:spPr>
          <a:xfrm>
            <a:off x="401182" y="2638885"/>
            <a:ext cx="1637168" cy="949236"/>
          </a:xfrm>
          <a:prstGeom prst="straightConnector1">
            <a:avLst/>
          </a:prstGeom>
          <a:ln>
            <a:solidFill>
              <a:srgbClr val="9933FF"/>
            </a:solidFill>
            <a:headEnd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矢印コネクタ 32"/>
          <p:cNvCxnSpPr>
            <a:stCxn id="26" idx="2"/>
            <a:endCxn id="22" idx="0"/>
          </p:cNvCxnSpPr>
          <p:nvPr/>
        </p:nvCxnSpPr>
        <p:spPr>
          <a:xfrm flipH="1">
            <a:off x="378262" y="3733545"/>
            <a:ext cx="994593" cy="286915"/>
          </a:xfrm>
          <a:prstGeom prst="straightConnector1">
            <a:avLst/>
          </a:prstGeom>
          <a:ln>
            <a:solidFill>
              <a:srgbClr val="00B0F0"/>
            </a:solidFill>
            <a:headEnd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矢印コネクタ 37"/>
          <p:cNvCxnSpPr>
            <a:stCxn id="27" idx="2"/>
            <a:endCxn id="24" idx="0"/>
          </p:cNvCxnSpPr>
          <p:nvPr/>
        </p:nvCxnSpPr>
        <p:spPr>
          <a:xfrm flipH="1">
            <a:off x="979753" y="3733544"/>
            <a:ext cx="1013354" cy="286916"/>
          </a:xfrm>
          <a:prstGeom prst="straightConnector1">
            <a:avLst/>
          </a:prstGeom>
          <a:ln>
            <a:solidFill>
              <a:srgbClr val="9933FF"/>
            </a:solidFill>
            <a:headEnd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正方形/長方形 41"/>
          <p:cNvSpPr/>
          <p:nvPr/>
        </p:nvSpPr>
        <p:spPr>
          <a:xfrm>
            <a:off x="1164991" y="4530633"/>
            <a:ext cx="125750" cy="175962"/>
          </a:xfrm>
          <a:prstGeom prst="rect">
            <a:avLst/>
          </a:prstGeom>
          <a:noFill/>
          <a:ln w="6350">
            <a:solidFill>
              <a:srgbClr val="993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正方形/長方形 42"/>
          <p:cNvSpPr/>
          <p:nvPr/>
        </p:nvSpPr>
        <p:spPr>
          <a:xfrm>
            <a:off x="1414660" y="4530633"/>
            <a:ext cx="91683" cy="175962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4" name="直線矢印コネクタ 43"/>
          <p:cNvCxnSpPr>
            <a:stCxn id="24" idx="2"/>
            <a:endCxn id="42" idx="0"/>
          </p:cNvCxnSpPr>
          <p:nvPr/>
        </p:nvCxnSpPr>
        <p:spPr>
          <a:xfrm>
            <a:off x="979753" y="4196422"/>
            <a:ext cx="248113" cy="334211"/>
          </a:xfrm>
          <a:prstGeom prst="straightConnector1">
            <a:avLst/>
          </a:prstGeom>
          <a:ln>
            <a:solidFill>
              <a:srgbClr val="9933FF"/>
            </a:solidFill>
            <a:headEnd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矢印コネクタ 47"/>
          <p:cNvCxnSpPr>
            <a:stCxn id="22" idx="2"/>
            <a:endCxn id="43" idx="0"/>
          </p:cNvCxnSpPr>
          <p:nvPr/>
        </p:nvCxnSpPr>
        <p:spPr>
          <a:xfrm>
            <a:off x="378262" y="4196422"/>
            <a:ext cx="1082240" cy="334211"/>
          </a:xfrm>
          <a:prstGeom prst="straightConnector1">
            <a:avLst/>
          </a:prstGeom>
          <a:ln>
            <a:solidFill>
              <a:srgbClr val="00B0F0"/>
            </a:solidFill>
            <a:headEnd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図 50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25933" y="3951083"/>
            <a:ext cx="1980061" cy="276167"/>
          </a:xfrm>
          <a:prstGeom prst="rect">
            <a:avLst/>
          </a:prstGeom>
        </p:spPr>
      </p:pic>
      <p:sp>
        <p:nvSpPr>
          <p:cNvPr id="61" name="正方形/長方形 60"/>
          <p:cNvSpPr/>
          <p:nvPr/>
        </p:nvSpPr>
        <p:spPr>
          <a:xfrm>
            <a:off x="1637139" y="4001185"/>
            <a:ext cx="91683" cy="175962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2" name="正方形/長方形 61"/>
          <p:cNvSpPr/>
          <p:nvPr/>
        </p:nvSpPr>
        <p:spPr>
          <a:xfrm>
            <a:off x="2270803" y="3957433"/>
            <a:ext cx="738000" cy="245339"/>
          </a:xfrm>
          <a:prstGeom prst="rect">
            <a:avLst/>
          </a:prstGeom>
          <a:noFill/>
          <a:ln w="6350">
            <a:solidFill>
              <a:srgbClr val="993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67" name="図 66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30384" y="4273917"/>
            <a:ext cx="1012601" cy="256716"/>
          </a:xfrm>
          <a:prstGeom prst="rect">
            <a:avLst/>
          </a:prstGeom>
          <a:ln w="6350">
            <a:solidFill>
              <a:srgbClr val="9933FF"/>
            </a:solidFill>
          </a:ln>
        </p:spPr>
      </p:pic>
      <p:cxnSp>
        <p:nvCxnSpPr>
          <p:cNvPr id="69" name="直線コネクタ 68"/>
          <p:cNvCxnSpPr>
            <a:stCxn id="67" idx="1"/>
            <a:endCxn id="62" idx="2"/>
          </p:cNvCxnSpPr>
          <p:nvPr/>
        </p:nvCxnSpPr>
        <p:spPr>
          <a:xfrm flipH="1" flipV="1">
            <a:off x="2639803" y="4202772"/>
            <a:ext cx="90581" cy="199503"/>
          </a:xfrm>
          <a:prstGeom prst="line">
            <a:avLst/>
          </a:prstGeom>
          <a:ln>
            <a:solidFill>
              <a:srgbClr val="993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正方形/長方形 71"/>
          <p:cNvSpPr/>
          <p:nvPr/>
        </p:nvSpPr>
        <p:spPr>
          <a:xfrm>
            <a:off x="1592493" y="5374616"/>
            <a:ext cx="125750" cy="175962"/>
          </a:xfrm>
          <a:prstGeom prst="rect">
            <a:avLst/>
          </a:prstGeom>
          <a:noFill/>
          <a:ln w="6350">
            <a:solidFill>
              <a:srgbClr val="993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3" name="正方形/長方形 72"/>
          <p:cNvSpPr/>
          <p:nvPr/>
        </p:nvSpPr>
        <p:spPr>
          <a:xfrm>
            <a:off x="1842162" y="5374616"/>
            <a:ext cx="91683" cy="175962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4" name="正方形/長方形 73"/>
          <p:cNvSpPr/>
          <p:nvPr/>
        </p:nvSpPr>
        <p:spPr>
          <a:xfrm>
            <a:off x="7261412" y="4995755"/>
            <a:ext cx="465267" cy="147966"/>
          </a:xfrm>
          <a:prstGeom prst="rect">
            <a:avLst/>
          </a:prstGeom>
          <a:noFill/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5" name="正方形/長方形 74"/>
          <p:cNvSpPr/>
          <p:nvPr/>
        </p:nvSpPr>
        <p:spPr>
          <a:xfrm>
            <a:off x="4993130" y="4558629"/>
            <a:ext cx="144000" cy="147966"/>
          </a:xfrm>
          <a:prstGeom prst="rect">
            <a:avLst/>
          </a:prstGeom>
          <a:noFill/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6" name="正方形/長方形 75"/>
          <p:cNvSpPr/>
          <p:nvPr/>
        </p:nvSpPr>
        <p:spPr>
          <a:xfrm>
            <a:off x="5000750" y="4558629"/>
            <a:ext cx="144000" cy="147966"/>
          </a:xfrm>
          <a:prstGeom prst="rect">
            <a:avLst/>
          </a:prstGeom>
          <a:noFill/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7" name="正方形/長方形 76"/>
          <p:cNvSpPr/>
          <p:nvPr/>
        </p:nvSpPr>
        <p:spPr>
          <a:xfrm>
            <a:off x="5160770" y="4711029"/>
            <a:ext cx="144000" cy="147966"/>
          </a:xfrm>
          <a:prstGeom prst="rect">
            <a:avLst/>
          </a:prstGeom>
          <a:noFill/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8" name="フリーフォーム 77"/>
          <p:cNvSpPr/>
          <p:nvPr/>
        </p:nvSpPr>
        <p:spPr>
          <a:xfrm>
            <a:off x="6019800" y="5143500"/>
            <a:ext cx="1762844" cy="1516380"/>
          </a:xfrm>
          <a:custGeom>
            <a:avLst/>
            <a:gdLst>
              <a:gd name="connsiteX0" fmla="*/ 1684020 w 1762844"/>
              <a:gd name="connsiteY0" fmla="*/ 0 h 1516380"/>
              <a:gd name="connsiteX1" fmla="*/ 1737360 w 1762844"/>
              <a:gd name="connsiteY1" fmla="*/ 571500 h 1516380"/>
              <a:gd name="connsiteX2" fmla="*/ 1325880 w 1762844"/>
              <a:gd name="connsiteY2" fmla="*/ 1104900 h 1516380"/>
              <a:gd name="connsiteX3" fmla="*/ 624840 w 1762844"/>
              <a:gd name="connsiteY3" fmla="*/ 1280160 h 1516380"/>
              <a:gd name="connsiteX4" fmla="*/ 0 w 1762844"/>
              <a:gd name="connsiteY4" fmla="*/ 1516380 h 1516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2844" h="1516380">
                <a:moveTo>
                  <a:pt x="1684020" y="0"/>
                </a:moveTo>
                <a:cubicBezTo>
                  <a:pt x="1740535" y="193675"/>
                  <a:pt x="1797050" y="387350"/>
                  <a:pt x="1737360" y="571500"/>
                </a:cubicBezTo>
                <a:cubicBezTo>
                  <a:pt x="1677670" y="755650"/>
                  <a:pt x="1511300" y="986790"/>
                  <a:pt x="1325880" y="1104900"/>
                </a:cubicBezTo>
                <a:cubicBezTo>
                  <a:pt x="1140460" y="1223010"/>
                  <a:pt x="845820" y="1211580"/>
                  <a:pt x="624840" y="1280160"/>
                </a:cubicBezTo>
                <a:cubicBezTo>
                  <a:pt x="403860" y="1348740"/>
                  <a:pt x="201930" y="1432560"/>
                  <a:pt x="0" y="1516380"/>
                </a:cubicBezTo>
              </a:path>
            </a:pathLst>
          </a:custGeom>
          <a:noFill/>
          <a:ln w="6350"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9" name="正方形/長方形 78"/>
          <p:cNvSpPr/>
          <p:nvPr/>
        </p:nvSpPr>
        <p:spPr>
          <a:xfrm>
            <a:off x="5667257" y="4558629"/>
            <a:ext cx="81285" cy="147966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81" name="直線矢印コネクタ 80"/>
          <p:cNvCxnSpPr/>
          <p:nvPr/>
        </p:nvCxnSpPr>
        <p:spPr>
          <a:xfrm flipV="1">
            <a:off x="5304770" y="6713220"/>
            <a:ext cx="0" cy="185351"/>
          </a:xfrm>
          <a:prstGeom prst="straightConnector1">
            <a:avLst/>
          </a:prstGeom>
          <a:ln>
            <a:solidFill>
              <a:srgbClr val="FF0000"/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正方形/長方形 81"/>
          <p:cNvSpPr/>
          <p:nvPr/>
        </p:nvSpPr>
        <p:spPr>
          <a:xfrm>
            <a:off x="5469152" y="5169361"/>
            <a:ext cx="576000" cy="147966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83" name="直線矢印コネクタ 82"/>
          <p:cNvCxnSpPr/>
          <p:nvPr/>
        </p:nvCxnSpPr>
        <p:spPr>
          <a:xfrm flipV="1">
            <a:off x="5609570" y="6713220"/>
            <a:ext cx="0" cy="185351"/>
          </a:xfrm>
          <a:prstGeom prst="straightConnector1">
            <a:avLst/>
          </a:prstGeom>
          <a:ln>
            <a:solidFill>
              <a:srgbClr val="FF0000"/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線矢印コネクタ 83"/>
          <p:cNvCxnSpPr/>
          <p:nvPr/>
        </p:nvCxnSpPr>
        <p:spPr>
          <a:xfrm flipV="1">
            <a:off x="5707899" y="6559584"/>
            <a:ext cx="0" cy="185351"/>
          </a:xfrm>
          <a:prstGeom prst="straightConnector1">
            <a:avLst/>
          </a:prstGeom>
          <a:ln>
            <a:solidFill>
              <a:srgbClr val="FF0000"/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線矢印コネクタ 84"/>
          <p:cNvCxnSpPr/>
          <p:nvPr/>
        </p:nvCxnSpPr>
        <p:spPr>
          <a:xfrm flipV="1">
            <a:off x="5788151" y="6416455"/>
            <a:ext cx="0" cy="185351"/>
          </a:xfrm>
          <a:prstGeom prst="straightConnector1">
            <a:avLst/>
          </a:prstGeom>
          <a:ln>
            <a:solidFill>
              <a:srgbClr val="FF0000"/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線矢印コネクタ 85"/>
          <p:cNvCxnSpPr/>
          <p:nvPr/>
        </p:nvCxnSpPr>
        <p:spPr>
          <a:xfrm flipV="1">
            <a:off x="6489191" y="6713219"/>
            <a:ext cx="0" cy="185351"/>
          </a:xfrm>
          <a:prstGeom prst="straightConnector1">
            <a:avLst/>
          </a:prstGeom>
          <a:ln>
            <a:solidFill>
              <a:srgbClr val="FF0000"/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フリーフォーム 87"/>
          <p:cNvSpPr/>
          <p:nvPr/>
        </p:nvSpPr>
        <p:spPr>
          <a:xfrm>
            <a:off x="5104239" y="5318760"/>
            <a:ext cx="366921" cy="1501140"/>
          </a:xfrm>
          <a:custGeom>
            <a:avLst/>
            <a:gdLst>
              <a:gd name="connsiteX0" fmla="*/ 366921 w 366921"/>
              <a:gd name="connsiteY0" fmla="*/ 0 h 1501140"/>
              <a:gd name="connsiteX1" fmla="*/ 283101 w 366921"/>
              <a:gd name="connsiteY1" fmla="*/ 68580 h 1501140"/>
              <a:gd name="connsiteX2" fmla="*/ 84981 w 366921"/>
              <a:gd name="connsiteY2" fmla="*/ 350520 h 1501140"/>
              <a:gd name="connsiteX3" fmla="*/ 1161 w 366921"/>
              <a:gd name="connsiteY3" fmla="*/ 708660 h 1501140"/>
              <a:gd name="connsiteX4" fmla="*/ 46881 w 366921"/>
              <a:gd name="connsiteY4" fmla="*/ 1150620 h 1501140"/>
              <a:gd name="connsiteX5" fmla="*/ 191661 w 366921"/>
              <a:gd name="connsiteY5" fmla="*/ 1501140 h 1501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6921" h="1501140">
                <a:moveTo>
                  <a:pt x="366921" y="0"/>
                </a:moveTo>
                <a:cubicBezTo>
                  <a:pt x="348506" y="5080"/>
                  <a:pt x="330091" y="10160"/>
                  <a:pt x="283101" y="68580"/>
                </a:cubicBezTo>
                <a:cubicBezTo>
                  <a:pt x="236111" y="127000"/>
                  <a:pt x="131971" y="243840"/>
                  <a:pt x="84981" y="350520"/>
                </a:cubicBezTo>
                <a:cubicBezTo>
                  <a:pt x="37991" y="457200"/>
                  <a:pt x="7511" y="575310"/>
                  <a:pt x="1161" y="708660"/>
                </a:cubicBezTo>
                <a:cubicBezTo>
                  <a:pt x="-5189" y="842010"/>
                  <a:pt x="15131" y="1018540"/>
                  <a:pt x="46881" y="1150620"/>
                </a:cubicBezTo>
                <a:cubicBezTo>
                  <a:pt x="78631" y="1282700"/>
                  <a:pt x="135146" y="1391920"/>
                  <a:pt x="191661" y="1501140"/>
                </a:cubicBezTo>
              </a:path>
            </a:pathLst>
          </a:cu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9" name="正方形/長方形 88"/>
          <p:cNvSpPr/>
          <p:nvPr/>
        </p:nvSpPr>
        <p:spPr>
          <a:xfrm>
            <a:off x="4413863" y="4637046"/>
            <a:ext cx="324000" cy="147966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0" name="正方形/長方形 89"/>
          <p:cNvSpPr/>
          <p:nvPr/>
        </p:nvSpPr>
        <p:spPr>
          <a:xfrm>
            <a:off x="4771556" y="5719788"/>
            <a:ext cx="294545" cy="147966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1" name="正方形/長方形 90"/>
          <p:cNvSpPr/>
          <p:nvPr/>
        </p:nvSpPr>
        <p:spPr>
          <a:xfrm>
            <a:off x="5622610" y="7724360"/>
            <a:ext cx="392040" cy="147966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2" name="フリーフォーム 91"/>
          <p:cNvSpPr/>
          <p:nvPr/>
        </p:nvSpPr>
        <p:spPr>
          <a:xfrm>
            <a:off x="4059416" y="4701541"/>
            <a:ext cx="718324" cy="1097600"/>
          </a:xfrm>
          <a:custGeom>
            <a:avLst/>
            <a:gdLst>
              <a:gd name="connsiteX0" fmla="*/ 425020 w 790780"/>
              <a:gd name="connsiteY0" fmla="*/ 0 h 1168625"/>
              <a:gd name="connsiteX1" fmla="*/ 173560 w 790780"/>
              <a:gd name="connsiteY1" fmla="*/ 251460 h 1168625"/>
              <a:gd name="connsiteX2" fmla="*/ 5920 w 790780"/>
              <a:gd name="connsiteY2" fmla="*/ 784860 h 1168625"/>
              <a:gd name="connsiteX3" fmla="*/ 386920 w 790780"/>
              <a:gd name="connsiteY3" fmla="*/ 1112520 h 1168625"/>
              <a:gd name="connsiteX4" fmla="*/ 790780 w 790780"/>
              <a:gd name="connsiteY4" fmla="*/ 1165860 h 1168625"/>
              <a:gd name="connsiteX0" fmla="*/ 352564 w 718324"/>
              <a:gd name="connsiteY0" fmla="*/ 0 h 1169621"/>
              <a:gd name="connsiteX1" fmla="*/ 101104 w 718324"/>
              <a:gd name="connsiteY1" fmla="*/ 251460 h 1169621"/>
              <a:gd name="connsiteX2" fmla="*/ 9664 w 718324"/>
              <a:gd name="connsiteY2" fmla="*/ 752380 h 1169621"/>
              <a:gd name="connsiteX3" fmla="*/ 314464 w 718324"/>
              <a:gd name="connsiteY3" fmla="*/ 1112520 h 1169621"/>
              <a:gd name="connsiteX4" fmla="*/ 718324 w 718324"/>
              <a:gd name="connsiteY4" fmla="*/ 1165860 h 11696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8324" h="1169621">
                <a:moveTo>
                  <a:pt x="352564" y="0"/>
                </a:moveTo>
                <a:cubicBezTo>
                  <a:pt x="261759" y="60325"/>
                  <a:pt x="158254" y="126063"/>
                  <a:pt x="101104" y="251460"/>
                </a:cubicBezTo>
                <a:cubicBezTo>
                  <a:pt x="43954" y="376857"/>
                  <a:pt x="-25896" y="608870"/>
                  <a:pt x="9664" y="752380"/>
                </a:cubicBezTo>
                <a:cubicBezTo>
                  <a:pt x="45224" y="895890"/>
                  <a:pt x="196354" y="1043607"/>
                  <a:pt x="314464" y="1112520"/>
                </a:cubicBezTo>
                <a:cubicBezTo>
                  <a:pt x="432574" y="1181433"/>
                  <a:pt x="581799" y="1170940"/>
                  <a:pt x="718324" y="1165860"/>
                </a:cubicBezTo>
              </a:path>
            </a:pathLst>
          </a:custGeom>
          <a:noFill/>
          <a:ln w="635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3" name="フリーフォーム 92"/>
          <p:cNvSpPr/>
          <p:nvPr/>
        </p:nvSpPr>
        <p:spPr>
          <a:xfrm>
            <a:off x="4760990" y="5867400"/>
            <a:ext cx="861620" cy="1856960"/>
          </a:xfrm>
          <a:custGeom>
            <a:avLst/>
            <a:gdLst>
              <a:gd name="connsiteX0" fmla="*/ 131050 w 1030210"/>
              <a:gd name="connsiteY0" fmla="*/ 0 h 1874520"/>
              <a:gd name="connsiteX1" fmla="*/ 16750 w 1030210"/>
              <a:gd name="connsiteY1" fmla="*/ 701040 h 1874520"/>
              <a:gd name="connsiteX2" fmla="*/ 451090 w 1030210"/>
              <a:gd name="connsiteY2" fmla="*/ 1562100 h 1874520"/>
              <a:gd name="connsiteX3" fmla="*/ 931150 w 1030210"/>
              <a:gd name="connsiteY3" fmla="*/ 1760220 h 1874520"/>
              <a:gd name="connsiteX4" fmla="*/ 1030210 w 1030210"/>
              <a:gd name="connsiteY4" fmla="*/ 1874520 h 1874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0210" h="1874520">
                <a:moveTo>
                  <a:pt x="131050" y="0"/>
                </a:moveTo>
                <a:cubicBezTo>
                  <a:pt x="47230" y="220345"/>
                  <a:pt x="-36590" y="440690"/>
                  <a:pt x="16750" y="701040"/>
                </a:cubicBezTo>
                <a:cubicBezTo>
                  <a:pt x="70090" y="961390"/>
                  <a:pt x="298690" y="1385570"/>
                  <a:pt x="451090" y="1562100"/>
                </a:cubicBezTo>
                <a:cubicBezTo>
                  <a:pt x="603490" y="1738630"/>
                  <a:pt x="834630" y="1708150"/>
                  <a:pt x="931150" y="1760220"/>
                </a:cubicBezTo>
                <a:cubicBezTo>
                  <a:pt x="1027670" y="1812290"/>
                  <a:pt x="1028940" y="1843405"/>
                  <a:pt x="1030210" y="1874520"/>
                </a:cubicBezTo>
              </a:path>
            </a:pathLst>
          </a:custGeom>
          <a:noFill/>
          <a:ln w="635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94" name="テキスト ボックス 93"/>
          <p:cNvSpPr txBox="1"/>
          <p:nvPr/>
        </p:nvSpPr>
        <p:spPr>
          <a:xfrm>
            <a:off x="9646436" y="6069330"/>
            <a:ext cx="16921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700" dirty="0" smtClean="0"/>
              <a:t>過去の状態と行動も含めて全探索して</a:t>
            </a:r>
            <a:endParaRPr lang="en-US" altLang="ja-JP" sz="700" dirty="0" smtClean="0"/>
          </a:p>
          <a:p>
            <a:r>
              <a:rPr kumimoji="1" lang="ja-JP" altLang="en-US" sz="700" dirty="0" smtClean="0"/>
              <a:t>それぞれ更新する</a:t>
            </a:r>
            <a:endParaRPr kumimoji="1" lang="ja-JP" altLang="en-US" sz="700" dirty="0"/>
          </a:p>
        </p:txBody>
      </p:sp>
      <p:sp>
        <p:nvSpPr>
          <p:cNvPr id="95" name="テキスト ボックス 94"/>
          <p:cNvSpPr txBox="1"/>
          <p:nvPr/>
        </p:nvSpPr>
        <p:spPr>
          <a:xfrm>
            <a:off x="5567722" y="7558909"/>
            <a:ext cx="269748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700" dirty="0" smtClean="0">
                <a:solidFill>
                  <a:srgbClr val="00B050"/>
                </a:solidFill>
              </a:rPr>
              <a:t>よく検出される「状態と行動の組</a:t>
            </a:r>
            <a:r>
              <a:rPr lang="ja-JP" altLang="en-US" sz="700" dirty="0" smtClean="0">
                <a:solidFill>
                  <a:srgbClr val="00B050"/>
                </a:solidFill>
              </a:rPr>
              <a:t>」に対しては、</a:t>
            </a:r>
            <a:r>
              <a:rPr lang="en-US" altLang="ja-JP" sz="700" dirty="0" smtClean="0">
                <a:solidFill>
                  <a:srgbClr val="00B050"/>
                </a:solidFill>
              </a:rPr>
              <a:t>Q</a:t>
            </a:r>
            <a:r>
              <a:rPr lang="ja-JP" altLang="en-US" sz="700" dirty="0" smtClean="0">
                <a:solidFill>
                  <a:srgbClr val="00B050"/>
                </a:solidFill>
              </a:rPr>
              <a:t>値を大きく更新する</a:t>
            </a:r>
            <a:endParaRPr kumimoji="1" lang="ja-JP" altLang="en-US" sz="700" dirty="0">
              <a:solidFill>
                <a:srgbClr val="00B050"/>
              </a:solidFill>
            </a:endParaRPr>
          </a:p>
        </p:txBody>
      </p:sp>
      <p:sp>
        <p:nvSpPr>
          <p:cNvPr id="96" name="テキスト ボックス 95"/>
          <p:cNvSpPr txBox="1"/>
          <p:nvPr/>
        </p:nvSpPr>
        <p:spPr>
          <a:xfrm>
            <a:off x="5841084" y="4298283"/>
            <a:ext cx="22240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700" dirty="0" smtClean="0">
                <a:solidFill>
                  <a:srgbClr val="00B050"/>
                </a:solidFill>
              </a:rPr>
              <a:t>現在の「状態と行動の組</a:t>
            </a:r>
            <a:r>
              <a:rPr lang="ja-JP" altLang="en-US" sz="700" dirty="0" smtClean="0">
                <a:solidFill>
                  <a:srgbClr val="00B050"/>
                </a:solidFill>
              </a:rPr>
              <a:t>」と同じパターンが得られたら、</a:t>
            </a:r>
            <a:endParaRPr lang="en-US" altLang="ja-JP" sz="700" dirty="0" smtClean="0">
              <a:solidFill>
                <a:srgbClr val="00B050"/>
              </a:solidFill>
            </a:endParaRPr>
          </a:p>
          <a:p>
            <a:r>
              <a:rPr lang="ja-JP" altLang="en-US" sz="700" dirty="0" smtClean="0">
                <a:solidFill>
                  <a:srgbClr val="00B050"/>
                </a:solidFill>
              </a:rPr>
              <a:t>学習効果を大きくする</a:t>
            </a:r>
            <a:endParaRPr kumimoji="1" lang="ja-JP" altLang="en-US" sz="700" dirty="0">
              <a:solidFill>
                <a:srgbClr val="00B050"/>
              </a:solidFill>
            </a:endParaRPr>
          </a:p>
        </p:txBody>
      </p:sp>
      <p:sp>
        <p:nvSpPr>
          <p:cNvPr id="97" name="テキスト ボックス 96"/>
          <p:cNvSpPr txBox="1"/>
          <p:nvPr/>
        </p:nvSpPr>
        <p:spPr>
          <a:xfrm>
            <a:off x="6201254" y="4730769"/>
            <a:ext cx="17540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700" dirty="0" smtClean="0">
                <a:solidFill>
                  <a:srgbClr val="00B050"/>
                </a:solidFill>
              </a:rPr>
              <a:t>現在の「状態と行動の組</a:t>
            </a:r>
            <a:r>
              <a:rPr lang="ja-JP" altLang="en-US" sz="700" dirty="0" smtClean="0">
                <a:solidFill>
                  <a:srgbClr val="00B050"/>
                </a:solidFill>
              </a:rPr>
              <a:t>」と違うパターン</a:t>
            </a:r>
            <a:endParaRPr lang="en-US" altLang="ja-JP" sz="700" dirty="0" smtClean="0">
              <a:solidFill>
                <a:srgbClr val="00B050"/>
              </a:solidFill>
            </a:endParaRPr>
          </a:p>
          <a:p>
            <a:r>
              <a:rPr lang="ja-JP" altLang="en-US" sz="700" dirty="0" smtClean="0">
                <a:solidFill>
                  <a:srgbClr val="00B050"/>
                </a:solidFill>
              </a:rPr>
              <a:t>が得られたら、ただ減衰する</a:t>
            </a:r>
            <a:endParaRPr kumimoji="1" lang="ja-JP" altLang="en-US" sz="700" dirty="0">
              <a:solidFill>
                <a:srgbClr val="00B050"/>
              </a:solidFill>
            </a:endParaRPr>
          </a:p>
        </p:txBody>
      </p:sp>
      <p:cxnSp>
        <p:nvCxnSpPr>
          <p:cNvPr id="32" name="直線コネクタ 31"/>
          <p:cNvCxnSpPr/>
          <p:nvPr/>
        </p:nvCxnSpPr>
        <p:spPr>
          <a:xfrm>
            <a:off x="659423" y="582469"/>
            <a:ext cx="1687921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正方形/長方形 67"/>
          <p:cNvSpPr/>
          <p:nvPr/>
        </p:nvSpPr>
        <p:spPr>
          <a:xfrm>
            <a:off x="1857398" y="6096838"/>
            <a:ext cx="91683" cy="175962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0" name="正方形/長方形 69"/>
          <p:cNvSpPr/>
          <p:nvPr/>
        </p:nvSpPr>
        <p:spPr>
          <a:xfrm>
            <a:off x="1925978" y="6310198"/>
            <a:ext cx="91683" cy="175962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1" name="正方形/長方形 70"/>
          <p:cNvSpPr/>
          <p:nvPr/>
        </p:nvSpPr>
        <p:spPr>
          <a:xfrm>
            <a:off x="2649878" y="6538798"/>
            <a:ext cx="91683" cy="175962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0" name="正方形/長方形 79"/>
          <p:cNvSpPr/>
          <p:nvPr/>
        </p:nvSpPr>
        <p:spPr>
          <a:xfrm>
            <a:off x="1615824" y="6098273"/>
            <a:ext cx="125750" cy="175962"/>
          </a:xfrm>
          <a:prstGeom prst="rect">
            <a:avLst/>
          </a:prstGeom>
          <a:noFill/>
          <a:ln w="6350">
            <a:solidFill>
              <a:srgbClr val="993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7" name="正方形/長方形 86"/>
          <p:cNvSpPr/>
          <p:nvPr/>
        </p:nvSpPr>
        <p:spPr>
          <a:xfrm>
            <a:off x="1623466" y="6318599"/>
            <a:ext cx="167374" cy="175962"/>
          </a:xfrm>
          <a:prstGeom prst="rect">
            <a:avLst/>
          </a:prstGeom>
          <a:noFill/>
          <a:ln w="6350">
            <a:solidFill>
              <a:srgbClr val="993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8" name="正方形/長方形 97"/>
          <p:cNvSpPr/>
          <p:nvPr/>
        </p:nvSpPr>
        <p:spPr>
          <a:xfrm>
            <a:off x="1607622" y="6547199"/>
            <a:ext cx="930582" cy="175962"/>
          </a:xfrm>
          <a:prstGeom prst="rect">
            <a:avLst/>
          </a:prstGeom>
          <a:noFill/>
          <a:ln w="6350">
            <a:solidFill>
              <a:srgbClr val="993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9" name="正方形/長方形 98"/>
          <p:cNvSpPr/>
          <p:nvPr/>
        </p:nvSpPr>
        <p:spPr>
          <a:xfrm>
            <a:off x="1607622" y="6532972"/>
            <a:ext cx="110086" cy="216000"/>
          </a:xfrm>
          <a:prstGeom prst="rect">
            <a:avLst/>
          </a:prstGeom>
          <a:noFill/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0" name="正方形/長方形 99"/>
          <p:cNvSpPr/>
          <p:nvPr/>
        </p:nvSpPr>
        <p:spPr>
          <a:xfrm>
            <a:off x="1820595" y="6532972"/>
            <a:ext cx="1260000" cy="216000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1366790" y="5884789"/>
            <a:ext cx="108086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900" dirty="0" smtClean="0">
                <a:solidFill>
                  <a:srgbClr val="9933FF"/>
                </a:solidFill>
              </a:rPr>
              <a:t>λ</a:t>
            </a:r>
            <a:r>
              <a:rPr kumimoji="1" lang="ja-JP" altLang="en-US" sz="900" dirty="0" smtClean="0">
                <a:solidFill>
                  <a:srgbClr val="9933FF"/>
                </a:solidFill>
              </a:rPr>
              <a:t>収益</a:t>
            </a:r>
            <a:r>
              <a:rPr kumimoji="1" lang="ja-JP" altLang="en-US" sz="900" dirty="0" smtClean="0"/>
              <a:t>－</a:t>
            </a:r>
            <a:r>
              <a:rPr kumimoji="1" lang="ja-JP" altLang="en-US" sz="900" dirty="0" smtClean="0">
                <a:solidFill>
                  <a:srgbClr val="00B0F0"/>
                </a:solidFill>
              </a:rPr>
              <a:t>近似価値</a:t>
            </a:r>
            <a:endParaRPr kumimoji="1" lang="ja-JP" altLang="en-US" sz="900" dirty="0">
              <a:solidFill>
                <a:srgbClr val="00B0F0"/>
              </a:solidFill>
            </a:endParaRPr>
          </a:p>
        </p:txBody>
      </p:sp>
      <p:sp>
        <p:nvSpPr>
          <p:cNvPr id="101" name="テキスト ボックス 100"/>
          <p:cNvSpPr txBox="1"/>
          <p:nvPr/>
        </p:nvSpPr>
        <p:spPr>
          <a:xfrm>
            <a:off x="652642" y="6715765"/>
            <a:ext cx="29363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900" dirty="0" smtClean="0">
                <a:solidFill>
                  <a:srgbClr val="9933FF"/>
                </a:solidFill>
              </a:rPr>
              <a:t>λ</a:t>
            </a:r>
            <a:r>
              <a:rPr kumimoji="1" lang="ja-JP" altLang="en-US" sz="900" dirty="0" smtClean="0">
                <a:solidFill>
                  <a:srgbClr val="9933FF"/>
                </a:solidFill>
              </a:rPr>
              <a:t>収益</a:t>
            </a:r>
            <a:r>
              <a:rPr kumimoji="1" lang="ja-JP" altLang="en-US" sz="900" dirty="0" smtClean="0"/>
              <a:t>－</a:t>
            </a:r>
            <a:r>
              <a:rPr kumimoji="1" lang="ja-JP" altLang="en-US" sz="900" dirty="0" smtClean="0">
                <a:solidFill>
                  <a:srgbClr val="00B0F0"/>
                </a:solidFill>
              </a:rPr>
              <a:t>近似価値 </a:t>
            </a:r>
            <a:r>
              <a:rPr kumimoji="1" lang="ja-JP" altLang="en-US" sz="900" dirty="0" smtClean="0"/>
              <a:t>→ </a:t>
            </a:r>
            <a:r>
              <a:rPr kumimoji="1" lang="ja-JP" altLang="en-US" sz="900" dirty="0" smtClean="0">
                <a:solidFill>
                  <a:srgbClr val="0070C0"/>
                </a:solidFill>
              </a:rPr>
              <a:t>観測報酬</a:t>
            </a:r>
            <a:r>
              <a:rPr lang="ja-JP" altLang="en-US" sz="900" dirty="0" smtClean="0"/>
              <a:t>－</a:t>
            </a:r>
            <a:r>
              <a:rPr lang="ja-JP" altLang="en-US" sz="900" dirty="0" smtClean="0">
                <a:solidFill>
                  <a:schemeClr val="accent2"/>
                </a:solidFill>
              </a:rPr>
              <a:t>近似報酬 </a:t>
            </a:r>
            <a:r>
              <a:rPr lang="ja-JP" altLang="en-US" sz="900" dirty="0" smtClean="0"/>
              <a:t>に一致</a:t>
            </a:r>
            <a:endParaRPr kumimoji="1" lang="ja-JP" altLang="en-US" sz="900" dirty="0"/>
          </a:p>
        </p:txBody>
      </p:sp>
      <p:sp>
        <p:nvSpPr>
          <p:cNvPr id="102" name="正方形/長方形 101"/>
          <p:cNvSpPr/>
          <p:nvPr/>
        </p:nvSpPr>
        <p:spPr>
          <a:xfrm>
            <a:off x="6270437" y="7702742"/>
            <a:ext cx="450000" cy="175962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3" name="正方形/長方形 102"/>
          <p:cNvSpPr/>
          <p:nvPr/>
        </p:nvSpPr>
        <p:spPr>
          <a:xfrm>
            <a:off x="6062328" y="7702742"/>
            <a:ext cx="94477" cy="175962"/>
          </a:xfrm>
          <a:prstGeom prst="rect">
            <a:avLst/>
          </a:prstGeom>
          <a:noFill/>
          <a:ln w="6350">
            <a:solidFill>
              <a:srgbClr val="993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4" name="正方形/長方形 103"/>
          <p:cNvSpPr/>
          <p:nvPr/>
        </p:nvSpPr>
        <p:spPr>
          <a:xfrm>
            <a:off x="6834069" y="7710362"/>
            <a:ext cx="728251" cy="175962"/>
          </a:xfrm>
          <a:prstGeom prst="rect">
            <a:avLst/>
          </a:prstGeom>
          <a:noFill/>
          <a:ln w="6350">
            <a:solidFill>
              <a:srgbClr val="993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5" name="テキスト ボックス 104"/>
          <p:cNvSpPr txBox="1"/>
          <p:nvPr/>
        </p:nvSpPr>
        <p:spPr>
          <a:xfrm>
            <a:off x="6156805" y="7844243"/>
            <a:ext cx="71221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900" dirty="0" smtClean="0">
                <a:solidFill>
                  <a:srgbClr val="00B0F0"/>
                </a:solidFill>
              </a:rPr>
              <a:t>近似価値</a:t>
            </a:r>
            <a:endParaRPr kumimoji="1" lang="ja-JP" altLang="en-US" sz="900" dirty="0">
              <a:solidFill>
                <a:srgbClr val="00B0F0"/>
              </a:solidFill>
            </a:endParaRPr>
          </a:p>
        </p:txBody>
      </p:sp>
      <p:sp>
        <p:nvSpPr>
          <p:cNvPr id="106" name="テキスト ボックス 105"/>
          <p:cNvSpPr txBox="1"/>
          <p:nvPr/>
        </p:nvSpPr>
        <p:spPr>
          <a:xfrm>
            <a:off x="6251252" y="8055771"/>
            <a:ext cx="491788" cy="190770"/>
          </a:xfrm>
          <a:prstGeom prst="rect">
            <a:avLst/>
          </a:prstGeom>
          <a:noFill/>
          <a:ln>
            <a:solidFill>
              <a:srgbClr val="9933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900" dirty="0" smtClean="0">
                <a:solidFill>
                  <a:srgbClr val="9933FF"/>
                </a:solidFill>
              </a:rPr>
              <a:t>λ</a:t>
            </a:r>
            <a:r>
              <a:rPr kumimoji="1" lang="ja-JP" altLang="en-US" sz="900" dirty="0" smtClean="0">
                <a:solidFill>
                  <a:srgbClr val="9933FF"/>
                </a:solidFill>
              </a:rPr>
              <a:t>収益</a:t>
            </a:r>
            <a:endParaRPr kumimoji="1" lang="ja-JP" altLang="en-US" sz="900" dirty="0">
              <a:solidFill>
                <a:srgbClr val="00B0F0"/>
              </a:solidFill>
            </a:endParaRPr>
          </a:p>
        </p:txBody>
      </p:sp>
      <p:cxnSp>
        <p:nvCxnSpPr>
          <p:cNvPr id="35" name="カギ線コネクタ 34"/>
          <p:cNvCxnSpPr>
            <a:stCxn id="106" idx="3"/>
            <a:endCxn id="104" idx="2"/>
          </p:cNvCxnSpPr>
          <p:nvPr/>
        </p:nvCxnSpPr>
        <p:spPr>
          <a:xfrm flipV="1">
            <a:off x="6743040" y="7886324"/>
            <a:ext cx="455155" cy="264832"/>
          </a:xfrm>
          <a:prstGeom prst="bentConnector2">
            <a:avLst/>
          </a:prstGeom>
          <a:ln>
            <a:solidFill>
              <a:srgbClr val="993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カギ線コネクタ 36"/>
          <p:cNvCxnSpPr>
            <a:stCxn id="106" idx="1"/>
            <a:endCxn id="103" idx="2"/>
          </p:cNvCxnSpPr>
          <p:nvPr/>
        </p:nvCxnSpPr>
        <p:spPr>
          <a:xfrm rot="10800000">
            <a:off x="6109568" y="7878704"/>
            <a:ext cx="141685" cy="272452"/>
          </a:xfrm>
          <a:prstGeom prst="bentConnector2">
            <a:avLst/>
          </a:prstGeom>
          <a:ln>
            <a:solidFill>
              <a:srgbClr val="993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テキスト ボックス 39"/>
          <p:cNvSpPr txBox="1"/>
          <p:nvPr/>
        </p:nvSpPr>
        <p:spPr>
          <a:xfrm>
            <a:off x="3109184" y="7654958"/>
            <a:ext cx="9383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 dirty="0" smtClean="0"/>
              <a:t>※</a:t>
            </a:r>
            <a:r>
              <a:rPr kumimoji="1" lang="ja-JP" altLang="en-US" sz="1100" dirty="0" smtClean="0"/>
              <a:t>ここ天下り</a:t>
            </a:r>
            <a:endParaRPr kumimoji="1" lang="ja-JP" altLang="en-US" sz="1100" dirty="0"/>
          </a:p>
        </p:txBody>
      </p:sp>
      <p:cxnSp>
        <p:nvCxnSpPr>
          <p:cNvPr id="45" name="直線矢印コネクタ 44"/>
          <p:cNvCxnSpPr/>
          <p:nvPr/>
        </p:nvCxnSpPr>
        <p:spPr>
          <a:xfrm>
            <a:off x="3236684" y="7476565"/>
            <a:ext cx="1031311" cy="2823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47143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015481" cy="1254838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3" y="1254838"/>
            <a:ext cx="4007638" cy="4737013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0023" y="167798"/>
            <a:ext cx="3999796" cy="2329292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 rotWithShape="1">
          <a:blip r:embed="rId5"/>
          <a:srcRect t="43429"/>
          <a:stretch/>
        </p:blipFill>
        <p:spPr>
          <a:xfrm>
            <a:off x="7861497" y="167798"/>
            <a:ext cx="4006653" cy="3287898"/>
          </a:xfrm>
          <a:prstGeom prst="rect">
            <a:avLst/>
          </a:prstGeom>
        </p:spPr>
      </p:pic>
      <p:sp>
        <p:nvSpPr>
          <p:cNvPr id="3" name="フリーフォーム 2"/>
          <p:cNvSpPr/>
          <p:nvPr/>
        </p:nvSpPr>
        <p:spPr>
          <a:xfrm>
            <a:off x="6318250" y="1371600"/>
            <a:ext cx="2317750" cy="590550"/>
          </a:xfrm>
          <a:custGeom>
            <a:avLst/>
            <a:gdLst>
              <a:gd name="connsiteX0" fmla="*/ 0 w 2317750"/>
              <a:gd name="connsiteY0" fmla="*/ 0 h 590550"/>
              <a:gd name="connsiteX1" fmla="*/ 1758950 w 2317750"/>
              <a:gd name="connsiteY1" fmla="*/ 0 h 590550"/>
              <a:gd name="connsiteX2" fmla="*/ 1758950 w 2317750"/>
              <a:gd name="connsiteY2" fmla="*/ 590550 h 590550"/>
              <a:gd name="connsiteX3" fmla="*/ 2317750 w 2317750"/>
              <a:gd name="connsiteY3" fmla="*/ 590550 h 590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17750" h="590550">
                <a:moveTo>
                  <a:pt x="0" y="0"/>
                </a:moveTo>
                <a:lnTo>
                  <a:pt x="1758950" y="0"/>
                </a:lnTo>
                <a:lnTo>
                  <a:pt x="1758950" y="590550"/>
                </a:lnTo>
                <a:lnTo>
                  <a:pt x="2317750" y="590550"/>
                </a:lnTo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フリーフォーム 9"/>
          <p:cNvSpPr/>
          <p:nvPr/>
        </p:nvSpPr>
        <p:spPr>
          <a:xfrm>
            <a:off x="5937250" y="1517650"/>
            <a:ext cx="2781300" cy="717550"/>
          </a:xfrm>
          <a:custGeom>
            <a:avLst/>
            <a:gdLst>
              <a:gd name="connsiteX0" fmla="*/ 0 w 2781300"/>
              <a:gd name="connsiteY0" fmla="*/ 0 h 654050"/>
              <a:gd name="connsiteX1" fmla="*/ 1993900 w 2781300"/>
              <a:gd name="connsiteY1" fmla="*/ 0 h 654050"/>
              <a:gd name="connsiteX2" fmla="*/ 1993900 w 2781300"/>
              <a:gd name="connsiteY2" fmla="*/ 654050 h 654050"/>
              <a:gd name="connsiteX3" fmla="*/ 2781300 w 2781300"/>
              <a:gd name="connsiteY3" fmla="*/ 654050 h 654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81300" h="654050">
                <a:moveTo>
                  <a:pt x="0" y="0"/>
                </a:moveTo>
                <a:lnTo>
                  <a:pt x="1993900" y="0"/>
                </a:lnTo>
                <a:lnTo>
                  <a:pt x="1993900" y="654050"/>
                </a:lnTo>
                <a:lnTo>
                  <a:pt x="2781300" y="654050"/>
                </a:lnTo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2" name="直線コネクタ 11"/>
          <p:cNvCxnSpPr/>
          <p:nvPr/>
        </p:nvCxnSpPr>
        <p:spPr>
          <a:xfrm>
            <a:off x="8724900" y="2413000"/>
            <a:ext cx="1797050" cy="0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/>
          <p:cNvCxnSpPr/>
          <p:nvPr/>
        </p:nvCxnSpPr>
        <p:spPr>
          <a:xfrm>
            <a:off x="10521950" y="2717800"/>
            <a:ext cx="546100" cy="0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図 14"/>
          <p:cNvPicPr>
            <a:picLocks noChangeAspect="1"/>
          </p:cNvPicPr>
          <p:nvPr/>
        </p:nvPicPr>
        <p:blipFill rotWithShape="1">
          <a:blip r:embed="rId6"/>
          <a:srcRect t="-1194"/>
          <a:stretch/>
        </p:blipFill>
        <p:spPr>
          <a:xfrm>
            <a:off x="7819742" y="4030387"/>
            <a:ext cx="3989823" cy="1757487"/>
          </a:xfrm>
          <a:prstGeom prst="rect">
            <a:avLst/>
          </a:prstGeom>
        </p:spPr>
      </p:pic>
      <p:pic>
        <p:nvPicPr>
          <p:cNvPr id="16" name="図 15"/>
          <p:cNvPicPr>
            <a:picLocks noChangeAspect="1"/>
          </p:cNvPicPr>
          <p:nvPr/>
        </p:nvPicPr>
        <p:blipFill rotWithShape="1">
          <a:blip r:embed="rId7"/>
          <a:srcRect t="571" b="84484"/>
          <a:stretch/>
        </p:blipFill>
        <p:spPr>
          <a:xfrm>
            <a:off x="7819742" y="5782987"/>
            <a:ext cx="3989823" cy="868680"/>
          </a:xfrm>
          <a:prstGeom prst="rect">
            <a:avLst/>
          </a:prstGeom>
        </p:spPr>
      </p:pic>
      <p:sp>
        <p:nvSpPr>
          <p:cNvPr id="17" name="テキスト ボックス 16"/>
          <p:cNvSpPr txBox="1"/>
          <p:nvPr/>
        </p:nvSpPr>
        <p:spPr>
          <a:xfrm>
            <a:off x="5327486" y="807312"/>
            <a:ext cx="9907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100" dirty="0" smtClean="0">
                <a:solidFill>
                  <a:srgbClr val="9933FF"/>
                </a:solidFill>
              </a:rPr>
              <a:t>政策反復無し</a:t>
            </a:r>
            <a:endParaRPr kumimoji="1" lang="ja-JP" altLang="en-US" sz="1100" dirty="0">
              <a:solidFill>
                <a:srgbClr val="9933FF"/>
              </a:solidFill>
            </a:endParaRPr>
          </a:p>
        </p:txBody>
      </p:sp>
      <p:sp>
        <p:nvSpPr>
          <p:cNvPr id="18" name="正方形/長方形 17"/>
          <p:cNvSpPr/>
          <p:nvPr/>
        </p:nvSpPr>
        <p:spPr>
          <a:xfrm>
            <a:off x="8450580" y="1292938"/>
            <a:ext cx="2850446" cy="1944000"/>
          </a:xfrm>
          <a:prstGeom prst="rect">
            <a:avLst/>
          </a:prstGeom>
          <a:noFill/>
          <a:ln>
            <a:solidFill>
              <a:srgbClr val="993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8573066" y="1543558"/>
            <a:ext cx="2658814" cy="126000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4507548" y="1065255"/>
            <a:ext cx="3120071" cy="118800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9223376" y="2798560"/>
            <a:ext cx="18516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800" dirty="0" smtClean="0">
                <a:solidFill>
                  <a:srgbClr val="9933FF"/>
                </a:solidFill>
              </a:rPr>
              <a:t>全シナリオで評価後、</a:t>
            </a:r>
            <a:r>
              <a:rPr kumimoji="1" lang="en-US" altLang="ja-JP" sz="800" dirty="0" smtClean="0">
                <a:solidFill>
                  <a:srgbClr val="9933FF"/>
                </a:solidFill>
              </a:rPr>
              <a:t>π</a:t>
            </a:r>
            <a:r>
              <a:rPr kumimoji="1" lang="ja-JP" altLang="en-US" sz="800" dirty="0" smtClean="0">
                <a:solidFill>
                  <a:srgbClr val="9933FF"/>
                </a:solidFill>
              </a:rPr>
              <a:t>を更新</a:t>
            </a:r>
            <a:endParaRPr kumimoji="1" lang="en-US" altLang="ja-JP" sz="800" dirty="0" smtClean="0">
              <a:solidFill>
                <a:srgbClr val="9933FF"/>
              </a:solidFill>
            </a:endParaRPr>
          </a:p>
          <a:p>
            <a:r>
              <a:rPr lang="ja-JP" altLang="en-US" sz="800" dirty="0" smtClean="0">
                <a:solidFill>
                  <a:srgbClr val="9933FF"/>
                </a:solidFill>
              </a:rPr>
              <a:t>→次の試行へ</a:t>
            </a:r>
            <a:endParaRPr kumimoji="1" lang="ja-JP" altLang="en-US" sz="800" dirty="0">
              <a:solidFill>
                <a:srgbClr val="9933FF"/>
              </a:solidFill>
            </a:endParaRPr>
          </a:p>
        </p:txBody>
      </p:sp>
      <p:sp>
        <p:nvSpPr>
          <p:cNvPr id="22" name="正方形/長方形 21"/>
          <p:cNvSpPr/>
          <p:nvPr/>
        </p:nvSpPr>
        <p:spPr>
          <a:xfrm>
            <a:off x="8645808" y="1926916"/>
            <a:ext cx="2517492" cy="823903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4636774" y="1188319"/>
            <a:ext cx="2517492" cy="655721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5327846" y="1813555"/>
            <a:ext cx="23095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800" dirty="0" smtClean="0">
                <a:solidFill>
                  <a:srgbClr val="9933FF"/>
                </a:solidFill>
              </a:rPr>
              <a:t>全シナリオの試行をまたずその場で更新</a:t>
            </a:r>
            <a:endParaRPr kumimoji="1" lang="en-US" altLang="ja-JP" sz="800" dirty="0" smtClean="0">
              <a:solidFill>
                <a:srgbClr val="9933FF"/>
              </a:solidFill>
            </a:endParaRPr>
          </a:p>
          <a:p>
            <a:r>
              <a:rPr lang="ja-JP" altLang="en-US" sz="800" dirty="0" smtClean="0">
                <a:solidFill>
                  <a:srgbClr val="9933FF"/>
                </a:solidFill>
              </a:rPr>
              <a:t>この</a:t>
            </a:r>
            <a:r>
              <a:rPr lang="en-US" altLang="ja-JP" sz="800" dirty="0" smtClean="0">
                <a:solidFill>
                  <a:srgbClr val="9933FF"/>
                </a:solidFill>
              </a:rPr>
              <a:t>π</a:t>
            </a:r>
            <a:r>
              <a:rPr lang="ja-JP" altLang="en-US" sz="800" dirty="0" smtClean="0">
                <a:solidFill>
                  <a:srgbClr val="9933FF"/>
                </a:solidFill>
              </a:rPr>
              <a:t>がシナリオループの外で再利用はされない。</a:t>
            </a:r>
            <a:endParaRPr kumimoji="1" lang="ja-JP" altLang="en-US" sz="800" dirty="0">
              <a:solidFill>
                <a:srgbClr val="9933FF"/>
              </a:solidFill>
            </a:endParaRPr>
          </a:p>
        </p:txBody>
      </p:sp>
      <p:sp>
        <p:nvSpPr>
          <p:cNvPr id="25" name="テキスト ボックス 24"/>
          <p:cNvSpPr txBox="1"/>
          <p:nvPr/>
        </p:nvSpPr>
        <p:spPr>
          <a:xfrm>
            <a:off x="2055447" y="2649415"/>
            <a:ext cx="134424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900" dirty="0" smtClean="0"/>
              <a:t>だから右肩に</a:t>
            </a:r>
            <a:r>
              <a:rPr kumimoji="1" lang="en-US" altLang="ja-JP" sz="900" dirty="0" smtClean="0"/>
              <a:t>π</a:t>
            </a:r>
            <a:r>
              <a:rPr kumimoji="1" lang="ja-JP" altLang="en-US" sz="900" dirty="0" smtClean="0"/>
              <a:t>がない</a:t>
            </a:r>
            <a:endParaRPr kumimoji="1" lang="ja-JP" altLang="en-US" sz="900" dirty="0"/>
          </a:p>
        </p:txBody>
      </p:sp>
      <p:sp>
        <p:nvSpPr>
          <p:cNvPr id="26" name="テキスト ボックス 25"/>
          <p:cNvSpPr txBox="1"/>
          <p:nvPr/>
        </p:nvSpPr>
        <p:spPr>
          <a:xfrm>
            <a:off x="9222422" y="1355918"/>
            <a:ext cx="185165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800" dirty="0" smtClean="0">
                <a:solidFill>
                  <a:srgbClr val="9933FF"/>
                </a:solidFill>
              </a:rPr>
              <a:t>前試行で更新した</a:t>
            </a:r>
            <a:r>
              <a:rPr kumimoji="1" lang="en-US" altLang="ja-JP" sz="800" dirty="0" smtClean="0">
                <a:solidFill>
                  <a:srgbClr val="9933FF"/>
                </a:solidFill>
              </a:rPr>
              <a:t>π</a:t>
            </a:r>
            <a:r>
              <a:rPr kumimoji="1" lang="ja-JP" altLang="en-US" sz="800" dirty="0" smtClean="0">
                <a:solidFill>
                  <a:srgbClr val="9933FF"/>
                </a:solidFill>
              </a:rPr>
              <a:t>で</a:t>
            </a:r>
            <a:r>
              <a:rPr kumimoji="1" lang="en-US" altLang="ja-JP" sz="800" dirty="0" smtClean="0">
                <a:solidFill>
                  <a:srgbClr val="9933FF"/>
                </a:solidFill>
              </a:rPr>
              <a:t>Q</a:t>
            </a:r>
            <a:r>
              <a:rPr kumimoji="1" lang="ja-JP" altLang="en-US" sz="800" dirty="0" smtClean="0">
                <a:solidFill>
                  <a:srgbClr val="9933FF"/>
                </a:solidFill>
              </a:rPr>
              <a:t>を再計算</a:t>
            </a:r>
            <a:endParaRPr kumimoji="1" lang="en-US" altLang="ja-JP" sz="800" dirty="0" smtClean="0">
              <a:solidFill>
                <a:srgbClr val="9933FF"/>
              </a:solidFill>
            </a:endParaRPr>
          </a:p>
        </p:txBody>
      </p:sp>
      <p:sp>
        <p:nvSpPr>
          <p:cNvPr id="27" name="フリーフォーム 26"/>
          <p:cNvSpPr/>
          <p:nvPr/>
        </p:nvSpPr>
        <p:spPr>
          <a:xfrm>
            <a:off x="6318875" y="2204429"/>
            <a:ext cx="117231" cy="273538"/>
          </a:xfrm>
          <a:custGeom>
            <a:avLst/>
            <a:gdLst>
              <a:gd name="connsiteX0" fmla="*/ 0 w 117231"/>
              <a:gd name="connsiteY0" fmla="*/ 0 h 273538"/>
              <a:gd name="connsiteX1" fmla="*/ 117231 w 117231"/>
              <a:gd name="connsiteY1" fmla="*/ 148492 h 273538"/>
              <a:gd name="connsiteX2" fmla="*/ 0 w 117231"/>
              <a:gd name="connsiteY2" fmla="*/ 273538 h 273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7231" h="273538">
                <a:moveTo>
                  <a:pt x="0" y="0"/>
                </a:moveTo>
                <a:cubicBezTo>
                  <a:pt x="58615" y="51451"/>
                  <a:pt x="117231" y="102902"/>
                  <a:pt x="117231" y="148492"/>
                </a:cubicBezTo>
                <a:cubicBezTo>
                  <a:pt x="117231" y="194082"/>
                  <a:pt x="58615" y="233810"/>
                  <a:pt x="0" y="273538"/>
                </a:cubicBezTo>
              </a:path>
            </a:pathLst>
          </a:custGeom>
          <a:noFill/>
          <a:ln>
            <a:solidFill>
              <a:srgbClr val="9933FF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31" name="グループ化 30"/>
          <p:cNvGrpSpPr/>
          <p:nvPr/>
        </p:nvGrpSpPr>
        <p:grpSpPr>
          <a:xfrm>
            <a:off x="6313279" y="2292593"/>
            <a:ext cx="269101" cy="269101"/>
            <a:chOff x="5971720" y="3044037"/>
            <a:chExt cx="269101" cy="269101"/>
          </a:xfrm>
        </p:grpSpPr>
        <p:cxnSp>
          <p:nvCxnSpPr>
            <p:cNvPr id="29" name="直線コネクタ 28"/>
            <p:cNvCxnSpPr/>
            <p:nvPr/>
          </p:nvCxnSpPr>
          <p:spPr>
            <a:xfrm>
              <a:off x="5971720" y="3044037"/>
              <a:ext cx="269101" cy="26910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線コネクタ 29"/>
            <p:cNvCxnSpPr/>
            <p:nvPr/>
          </p:nvCxnSpPr>
          <p:spPr>
            <a:xfrm rot="16200000">
              <a:off x="5971720" y="3044037"/>
              <a:ext cx="269101" cy="26910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フリーフォーム 31"/>
          <p:cNvSpPr/>
          <p:nvPr/>
        </p:nvSpPr>
        <p:spPr>
          <a:xfrm>
            <a:off x="6291385" y="2141415"/>
            <a:ext cx="2243015" cy="1009297"/>
          </a:xfrm>
          <a:custGeom>
            <a:avLst/>
            <a:gdLst>
              <a:gd name="connsiteX0" fmla="*/ 0 w 2243015"/>
              <a:gd name="connsiteY0" fmla="*/ 0 h 1062893"/>
              <a:gd name="connsiteX1" fmla="*/ 1508369 w 2243015"/>
              <a:gd name="connsiteY1" fmla="*/ 0 h 1062893"/>
              <a:gd name="connsiteX2" fmla="*/ 1508369 w 2243015"/>
              <a:gd name="connsiteY2" fmla="*/ 1062893 h 1062893"/>
              <a:gd name="connsiteX3" fmla="*/ 2243015 w 2243015"/>
              <a:gd name="connsiteY3" fmla="*/ 1062893 h 1062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43015" h="1062893">
                <a:moveTo>
                  <a:pt x="0" y="0"/>
                </a:moveTo>
                <a:lnTo>
                  <a:pt x="1508369" y="0"/>
                </a:lnTo>
                <a:lnTo>
                  <a:pt x="1508369" y="1062893"/>
                </a:lnTo>
                <a:lnTo>
                  <a:pt x="2243015" y="1062893"/>
                </a:lnTo>
              </a:path>
            </a:pathLst>
          </a:custGeom>
          <a:noFill/>
          <a:ln>
            <a:solidFill>
              <a:srgbClr val="993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4" name="直線矢印コネクタ 33"/>
          <p:cNvCxnSpPr/>
          <p:nvPr/>
        </p:nvCxnSpPr>
        <p:spPr>
          <a:xfrm>
            <a:off x="10410092" y="2413000"/>
            <a:ext cx="250093" cy="148694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テキスト ボックス 34"/>
          <p:cNvSpPr txBox="1"/>
          <p:nvPr/>
        </p:nvSpPr>
        <p:spPr>
          <a:xfrm>
            <a:off x="5468841" y="1525086"/>
            <a:ext cx="179889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800" dirty="0" smtClean="0">
                <a:solidFill>
                  <a:srgbClr val="00B0F0"/>
                </a:solidFill>
              </a:rPr>
              <a:t>最大値を取るので、行動選択は不要</a:t>
            </a:r>
            <a:endParaRPr kumimoji="1" lang="ja-JP" altLang="en-US" sz="800" dirty="0">
              <a:solidFill>
                <a:srgbClr val="00B0F0"/>
              </a:solidFill>
            </a:endParaRPr>
          </a:p>
        </p:txBody>
      </p:sp>
      <p:sp>
        <p:nvSpPr>
          <p:cNvPr id="36" name="フリーフォーム 35"/>
          <p:cNvSpPr/>
          <p:nvPr/>
        </p:nvSpPr>
        <p:spPr>
          <a:xfrm>
            <a:off x="7119816" y="1617784"/>
            <a:ext cx="1602154" cy="742461"/>
          </a:xfrm>
          <a:custGeom>
            <a:avLst/>
            <a:gdLst>
              <a:gd name="connsiteX0" fmla="*/ 1602154 w 1602154"/>
              <a:gd name="connsiteY0" fmla="*/ 758092 h 758092"/>
              <a:gd name="connsiteX1" fmla="*/ 734646 w 1602154"/>
              <a:gd name="connsiteY1" fmla="*/ 758092 h 758092"/>
              <a:gd name="connsiteX2" fmla="*/ 734646 w 1602154"/>
              <a:gd name="connsiteY2" fmla="*/ 0 h 758092"/>
              <a:gd name="connsiteX3" fmla="*/ 0 w 1602154"/>
              <a:gd name="connsiteY3" fmla="*/ 0 h 758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2154" h="758092">
                <a:moveTo>
                  <a:pt x="1602154" y="758092"/>
                </a:moveTo>
                <a:lnTo>
                  <a:pt x="734646" y="758092"/>
                </a:lnTo>
                <a:lnTo>
                  <a:pt x="734646" y="0"/>
                </a:lnTo>
                <a:lnTo>
                  <a:pt x="0" y="0"/>
                </a:lnTo>
              </a:path>
            </a:pathLst>
          </a:cu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41" name="グループ化 40"/>
          <p:cNvGrpSpPr/>
          <p:nvPr/>
        </p:nvGrpSpPr>
        <p:grpSpPr>
          <a:xfrm>
            <a:off x="4500380" y="2874408"/>
            <a:ext cx="3184499" cy="3709003"/>
            <a:chOff x="4348196" y="3141530"/>
            <a:chExt cx="3985445" cy="4641869"/>
          </a:xfrm>
        </p:grpSpPr>
        <p:pic>
          <p:nvPicPr>
            <p:cNvPr id="37" name="図 36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348197" y="3141530"/>
              <a:ext cx="3985444" cy="554836"/>
            </a:xfrm>
            <a:prstGeom prst="rect">
              <a:avLst/>
            </a:prstGeom>
          </p:spPr>
        </p:pic>
        <p:pic>
          <p:nvPicPr>
            <p:cNvPr id="38" name="図 37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348197" y="3696366"/>
              <a:ext cx="3985444" cy="4087033"/>
            </a:xfrm>
            <a:prstGeom prst="rect">
              <a:avLst/>
            </a:prstGeom>
          </p:spPr>
        </p:pic>
        <p:sp>
          <p:nvSpPr>
            <p:cNvPr id="39" name="テキスト ボックス 38"/>
            <p:cNvSpPr txBox="1"/>
            <p:nvPr/>
          </p:nvSpPr>
          <p:spPr>
            <a:xfrm>
              <a:off x="6630479" y="4993190"/>
              <a:ext cx="1623060" cy="2311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600" dirty="0" smtClean="0"/>
                <a:t>現時点で</a:t>
              </a:r>
              <a:r>
                <a:rPr kumimoji="1" lang="en-US" altLang="ja-JP" sz="600" dirty="0" smtClean="0"/>
                <a:t>Q</a:t>
              </a:r>
              <a:r>
                <a:rPr lang="ja-JP" altLang="en-US" sz="600" dirty="0" smtClean="0"/>
                <a:t>を最大化する</a:t>
              </a:r>
              <a:r>
                <a:rPr lang="en-US" altLang="ja-JP" sz="600" dirty="0" smtClean="0"/>
                <a:t>π</a:t>
              </a:r>
              <a:r>
                <a:rPr lang="ja-JP" altLang="en-US" sz="600" dirty="0" smtClean="0"/>
                <a:t>を得る</a:t>
              </a:r>
              <a:endParaRPr kumimoji="1" lang="ja-JP" altLang="en-US" sz="600" dirty="0"/>
            </a:p>
          </p:txBody>
        </p:sp>
        <p:sp>
          <p:nvSpPr>
            <p:cNvPr id="40" name="テキスト ボックス 39"/>
            <p:cNvSpPr txBox="1"/>
            <p:nvPr/>
          </p:nvSpPr>
          <p:spPr>
            <a:xfrm>
              <a:off x="4348196" y="3842571"/>
              <a:ext cx="1756504" cy="3466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600" dirty="0"/>
                <a:t>得</a:t>
              </a:r>
              <a:r>
                <a:rPr lang="ja-JP" altLang="en-US" sz="600" dirty="0" smtClean="0"/>
                <a:t>られた</a:t>
              </a:r>
              <a:r>
                <a:rPr lang="en-US" altLang="ja-JP" sz="600" dirty="0" smtClean="0"/>
                <a:t>π</a:t>
              </a:r>
              <a:r>
                <a:rPr lang="ja-JP" altLang="en-US" sz="600" dirty="0" smtClean="0"/>
                <a:t>を元にサンプルし直して、</a:t>
              </a:r>
              <a:endParaRPr lang="en-US" altLang="ja-JP" sz="600" dirty="0" smtClean="0"/>
            </a:p>
            <a:p>
              <a:r>
                <a:rPr lang="en-US" altLang="ja-JP" sz="600" dirty="0" smtClean="0"/>
                <a:t>Q</a:t>
              </a:r>
              <a:r>
                <a:rPr lang="ja-JP" altLang="en-US" sz="600" dirty="0" smtClean="0"/>
                <a:t>を再計算する</a:t>
              </a:r>
              <a:endParaRPr kumimoji="1" lang="ja-JP" altLang="en-US" sz="600" dirty="0"/>
            </a:p>
          </p:txBody>
        </p:sp>
      </p:grpSp>
      <p:sp>
        <p:nvSpPr>
          <p:cNvPr id="42" name="正方形/長方形 41"/>
          <p:cNvSpPr/>
          <p:nvPr/>
        </p:nvSpPr>
        <p:spPr>
          <a:xfrm>
            <a:off x="4434683" y="2811565"/>
            <a:ext cx="3282701" cy="3840102"/>
          </a:xfrm>
          <a:prstGeom prst="rect">
            <a:avLst/>
          </a:prstGeom>
          <a:noFill/>
          <a:ln>
            <a:solidFill>
              <a:srgbClr val="993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正方形/長方形 42"/>
          <p:cNvSpPr/>
          <p:nvPr/>
        </p:nvSpPr>
        <p:spPr>
          <a:xfrm>
            <a:off x="7819742" y="4030387"/>
            <a:ext cx="4092181" cy="2621280"/>
          </a:xfrm>
          <a:prstGeom prst="rect">
            <a:avLst/>
          </a:prstGeom>
          <a:noFill/>
          <a:ln>
            <a:solidFill>
              <a:srgbClr val="993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テキスト ボックス 43"/>
          <p:cNvSpPr txBox="1"/>
          <p:nvPr/>
        </p:nvSpPr>
        <p:spPr>
          <a:xfrm>
            <a:off x="4519353" y="2561694"/>
            <a:ext cx="12737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200" dirty="0" smtClean="0">
                <a:solidFill>
                  <a:srgbClr val="9933FF"/>
                </a:solidFill>
              </a:rPr>
              <a:t>政策反復補足</a:t>
            </a:r>
            <a:endParaRPr kumimoji="1" lang="ja-JP" altLang="en-US" sz="1200" dirty="0">
              <a:solidFill>
                <a:srgbClr val="9933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44653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DQN</a:t>
            </a:r>
            <a:r>
              <a:rPr kumimoji="1" lang="ja-JP" altLang="en-US" dirty="0" smtClean="0"/>
              <a:t>情報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ja-JP" dirty="0">
                <a:hlinkClick r:id="rId2"/>
              </a:rPr>
              <a:t>http://</a:t>
            </a:r>
            <a:r>
              <a:rPr lang="en-US" altLang="ja-JP" dirty="0" smtClean="0">
                <a:hlinkClick r:id="rId2"/>
              </a:rPr>
              <a:t>qiita.com/ashitani/items/bb393e24c20e83e54577</a:t>
            </a:r>
            <a:endParaRPr lang="en-US" altLang="ja-JP" dirty="0" smtClean="0"/>
          </a:p>
          <a:p>
            <a:r>
              <a:rPr lang="en-US" altLang="ja-JP" dirty="0">
                <a:hlinkClick r:id="rId3"/>
              </a:rPr>
              <a:t>http://</a:t>
            </a:r>
            <a:r>
              <a:rPr lang="en-US" altLang="ja-JP" dirty="0" smtClean="0">
                <a:hlinkClick r:id="rId3"/>
              </a:rPr>
              <a:t>qiita.com/Ugo-Nama/items/08c6a5f6a571335972d5</a:t>
            </a:r>
            <a:endParaRPr lang="en-US" altLang="ja-JP" dirty="0" smtClean="0"/>
          </a:p>
          <a:p>
            <a:r>
              <a:rPr lang="en-US" altLang="ja-JP" dirty="0">
                <a:hlinkClick r:id="rId4"/>
              </a:rPr>
              <a:t>https://</a:t>
            </a:r>
            <a:r>
              <a:rPr lang="en-US" altLang="ja-JP" dirty="0" smtClean="0">
                <a:hlinkClick r:id="rId4"/>
              </a:rPr>
              <a:t>github.com/ashitani/DQN_pendulum/blob/master/dqn_pendulum.py</a:t>
            </a:r>
            <a:endParaRPr lang="en-US" altLang="ja-JP" dirty="0" smtClean="0"/>
          </a:p>
          <a:p>
            <a:r>
              <a:rPr lang="en-US" altLang="ja-JP" dirty="0">
                <a:hlinkClick r:id="rId5"/>
              </a:rPr>
              <a:t>http://</a:t>
            </a:r>
            <a:r>
              <a:rPr lang="en-US" altLang="ja-JP" dirty="0" smtClean="0">
                <a:hlinkClick r:id="rId5"/>
              </a:rPr>
              <a:t>qiita.com/HirofumiYashima/items/16da52eaea74e55d75da</a:t>
            </a:r>
            <a:endParaRPr lang="en-US" altLang="ja-JP" dirty="0" smtClean="0"/>
          </a:p>
          <a:p>
            <a:r>
              <a:rPr lang="en-US" altLang="ja-JP" dirty="0">
                <a:hlinkClick r:id="rId6"/>
              </a:rPr>
              <a:t>https://</a:t>
            </a:r>
            <a:r>
              <a:rPr lang="en-US" altLang="ja-JP" dirty="0" smtClean="0">
                <a:hlinkClick r:id="rId6"/>
              </a:rPr>
              <a:t>github.com/mhauskn/dqn/blob/master/dqn_main.cpp</a:t>
            </a:r>
            <a:endParaRPr lang="en-US" altLang="ja-JP" dirty="0" smtClean="0"/>
          </a:p>
          <a:p>
            <a:r>
              <a:rPr lang="en-US" altLang="ja-JP" dirty="0">
                <a:hlinkClick r:id="rId7"/>
              </a:rPr>
              <a:t>http://stonewashersjournal.com/2015/03/05/deeplearning1</a:t>
            </a:r>
            <a:r>
              <a:rPr lang="en-US" altLang="ja-JP" dirty="0" smtClean="0">
                <a:hlinkClick r:id="rId7"/>
              </a:rPr>
              <a:t>/</a:t>
            </a:r>
            <a:endParaRPr lang="en-US" altLang="ja-JP" dirty="0" smtClean="0"/>
          </a:p>
          <a:p>
            <a:r>
              <a:rPr lang="en-US" altLang="ja-JP" dirty="0">
                <a:hlinkClick r:id="rId8"/>
              </a:rPr>
              <a:t>https://www.amazon.co.jp/Deep-Belief-Nets-Cuda-Feedforward/dp/1507751478?ie=UTF8&amp;keywords=Deep%20Neural%20Network&amp;qid=1432006387&amp;ref_=</a:t>
            </a:r>
            <a:r>
              <a:rPr lang="en-US" altLang="ja-JP" dirty="0" smtClean="0">
                <a:hlinkClick r:id="rId8"/>
              </a:rPr>
              <a:t>sr_1_cc_2&amp;s=aps&amp;sr=1-2-catcorr</a:t>
            </a:r>
            <a:endParaRPr lang="en-US" altLang="ja-JP" dirty="0" smtClean="0"/>
          </a:p>
          <a:p>
            <a:pPr marL="0" indent="0">
              <a:buNone/>
            </a:pP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983154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05_</a:t>
            </a:r>
            <a:r>
              <a:rPr kumimoji="1" lang="ja-JP" altLang="en-US" dirty="0" smtClean="0"/>
              <a:t>連続的な空間での学習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886984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3992303" cy="5186161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/>
          <a:srcRect t="32320"/>
          <a:stretch/>
        </p:blipFill>
        <p:spPr>
          <a:xfrm>
            <a:off x="4097923" y="0"/>
            <a:ext cx="3994230" cy="3849591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4"/>
          <a:srcRect t="32958"/>
          <a:stretch/>
        </p:blipFill>
        <p:spPr>
          <a:xfrm>
            <a:off x="8197770" y="0"/>
            <a:ext cx="3994230" cy="3817008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97770" y="3811491"/>
            <a:ext cx="3994230" cy="4088017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926" y="5215189"/>
            <a:ext cx="3994230" cy="1737154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 rotWithShape="1">
          <a:blip r:embed="rId4"/>
          <a:srcRect b="68755"/>
          <a:stretch/>
        </p:blipFill>
        <p:spPr>
          <a:xfrm>
            <a:off x="4150732" y="3849591"/>
            <a:ext cx="3994230" cy="1778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0220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038048" cy="5688962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/>
          <a:srcRect b="64209"/>
          <a:stretch/>
        </p:blipFill>
        <p:spPr>
          <a:xfrm>
            <a:off x="0" y="5864580"/>
            <a:ext cx="4038048" cy="1876425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6976" y="3109169"/>
            <a:ext cx="4038048" cy="3636474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 rotWithShape="1">
          <a:blip r:embed="rId3"/>
          <a:srcRect t="40696"/>
          <a:stretch/>
        </p:blipFill>
        <p:spPr>
          <a:xfrm>
            <a:off x="4076976" y="0"/>
            <a:ext cx="4038048" cy="3109169"/>
          </a:xfrm>
          <a:prstGeom prst="rect">
            <a:avLst/>
          </a:prstGeom>
        </p:spPr>
      </p:pic>
      <p:pic>
        <p:nvPicPr>
          <p:cNvPr id="2" name="図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75" y="5713719"/>
            <a:ext cx="4009473" cy="162378"/>
          </a:xfrm>
          <a:prstGeom prst="rect">
            <a:avLst/>
          </a:prstGeom>
        </p:spPr>
      </p:pic>
      <p:sp>
        <p:nvSpPr>
          <p:cNvPr id="3" name="正方形/長方形 2"/>
          <p:cNvSpPr/>
          <p:nvPr/>
        </p:nvSpPr>
        <p:spPr>
          <a:xfrm>
            <a:off x="5533292" y="1129583"/>
            <a:ext cx="796071" cy="239564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4" name="図 43"/>
          <p:cNvPicPr>
            <a:picLocks noChangeAspect="1"/>
          </p:cNvPicPr>
          <p:nvPr/>
        </p:nvPicPr>
        <p:blipFill rotWithShape="1">
          <a:blip r:embed="rId6"/>
          <a:srcRect t="59685"/>
          <a:stretch/>
        </p:blipFill>
        <p:spPr>
          <a:xfrm>
            <a:off x="8158243" y="0"/>
            <a:ext cx="4033757" cy="209535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5" name="正方形/長方形 44"/>
          <p:cNvSpPr/>
          <p:nvPr/>
        </p:nvSpPr>
        <p:spPr>
          <a:xfrm>
            <a:off x="9936258" y="479868"/>
            <a:ext cx="182282" cy="13854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46" name="正方形/長方形 45"/>
          <p:cNvSpPr/>
          <p:nvPr/>
        </p:nvSpPr>
        <p:spPr>
          <a:xfrm>
            <a:off x="9788177" y="482247"/>
            <a:ext cx="102894" cy="138545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47" name="正方形/長方形 46"/>
          <p:cNvSpPr/>
          <p:nvPr/>
        </p:nvSpPr>
        <p:spPr>
          <a:xfrm>
            <a:off x="9664067" y="482247"/>
            <a:ext cx="85036" cy="13854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48" name="正方形/長方形 47"/>
          <p:cNvSpPr/>
          <p:nvPr/>
        </p:nvSpPr>
        <p:spPr>
          <a:xfrm>
            <a:off x="10516841" y="479868"/>
            <a:ext cx="102894" cy="138545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49" name="正方形/長方形 48"/>
          <p:cNvSpPr/>
          <p:nvPr/>
        </p:nvSpPr>
        <p:spPr>
          <a:xfrm>
            <a:off x="10195596" y="479868"/>
            <a:ext cx="93540" cy="13854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50" name="正方形/長方形 49"/>
          <p:cNvSpPr/>
          <p:nvPr/>
        </p:nvSpPr>
        <p:spPr>
          <a:xfrm>
            <a:off x="8770763" y="479868"/>
            <a:ext cx="70277" cy="138545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51" name="正方形/長方形 50"/>
          <p:cNvSpPr/>
          <p:nvPr/>
        </p:nvSpPr>
        <p:spPr>
          <a:xfrm>
            <a:off x="8681546" y="479868"/>
            <a:ext cx="58080" cy="13854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52" name="正方形/長方形 51"/>
          <p:cNvSpPr/>
          <p:nvPr/>
        </p:nvSpPr>
        <p:spPr>
          <a:xfrm>
            <a:off x="9444999" y="513206"/>
            <a:ext cx="77305" cy="105207"/>
          </a:xfrm>
          <a:prstGeom prst="rect">
            <a:avLst/>
          </a:prstGeom>
          <a:noFill/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53" name="正方形/長方形 52"/>
          <p:cNvSpPr/>
          <p:nvPr/>
        </p:nvSpPr>
        <p:spPr>
          <a:xfrm>
            <a:off x="10581934" y="795091"/>
            <a:ext cx="182282" cy="13854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54" name="正方形/長方形 53"/>
          <p:cNvSpPr/>
          <p:nvPr/>
        </p:nvSpPr>
        <p:spPr>
          <a:xfrm>
            <a:off x="10433853" y="797470"/>
            <a:ext cx="102894" cy="138545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55" name="正方形/長方形 54"/>
          <p:cNvSpPr/>
          <p:nvPr/>
        </p:nvSpPr>
        <p:spPr>
          <a:xfrm>
            <a:off x="10309743" y="797470"/>
            <a:ext cx="85036" cy="13854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56" name="正方形/長方形 55"/>
          <p:cNvSpPr/>
          <p:nvPr/>
        </p:nvSpPr>
        <p:spPr>
          <a:xfrm>
            <a:off x="10090675" y="828429"/>
            <a:ext cx="77305" cy="105207"/>
          </a:xfrm>
          <a:prstGeom prst="rect">
            <a:avLst/>
          </a:prstGeom>
          <a:noFill/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57" name="正方形/長方形 56"/>
          <p:cNvSpPr/>
          <p:nvPr/>
        </p:nvSpPr>
        <p:spPr>
          <a:xfrm>
            <a:off x="11178384" y="795091"/>
            <a:ext cx="102894" cy="138545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58" name="正方形/長方形 57"/>
          <p:cNvSpPr/>
          <p:nvPr/>
        </p:nvSpPr>
        <p:spPr>
          <a:xfrm>
            <a:off x="10849519" y="795091"/>
            <a:ext cx="93540" cy="13854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59" name="正方形/長方形 58"/>
          <p:cNvSpPr/>
          <p:nvPr/>
        </p:nvSpPr>
        <p:spPr>
          <a:xfrm>
            <a:off x="9661256" y="795091"/>
            <a:ext cx="108000" cy="13854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60" name="正方形/長方形 59"/>
          <p:cNvSpPr/>
          <p:nvPr/>
        </p:nvSpPr>
        <p:spPr>
          <a:xfrm>
            <a:off x="9520318" y="797470"/>
            <a:ext cx="102894" cy="138545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61" name="正方形/長方形 60"/>
          <p:cNvSpPr/>
          <p:nvPr/>
        </p:nvSpPr>
        <p:spPr>
          <a:xfrm>
            <a:off x="9377160" y="797470"/>
            <a:ext cx="108000" cy="13854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62" name="正方形/長方形 61"/>
          <p:cNvSpPr/>
          <p:nvPr/>
        </p:nvSpPr>
        <p:spPr>
          <a:xfrm>
            <a:off x="10070770" y="1074379"/>
            <a:ext cx="73765" cy="13854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63" name="正方形/長方形 62"/>
          <p:cNvSpPr/>
          <p:nvPr/>
        </p:nvSpPr>
        <p:spPr>
          <a:xfrm>
            <a:off x="9957601" y="1076758"/>
            <a:ext cx="70277" cy="138545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64" name="正方形/長方形 63"/>
          <p:cNvSpPr/>
          <p:nvPr/>
        </p:nvSpPr>
        <p:spPr>
          <a:xfrm>
            <a:off x="9869283" y="1076758"/>
            <a:ext cx="60963" cy="13854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65" name="正方形/長方形 64"/>
          <p:cNvSpPr/>
          <p:nvPr/>
        </p:nvSpPr>
        <p:spPr>
          <a:xfrm>
            <a:off x="10666637" y="1074379"/>
            <a:ext cx="85036" cy="138545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66" name="正方形/長方形 65"/>
          <p:cNvSpPr/>
          <p:nvPr/>
        </p:nvSpPr>
        <p:spPr>
          <a:xfrm>
            <a:off x="10550720" y="1074379"/>
            <a:ext cx="73765" cy="13854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67" name="正方形/長方形 66"/>
          <p:cNvSpPr/>
          <p:nvPr/>
        </p:nvSpPr>
        <p:spPr>
          <a:xfrm>
            <a:off x="10307231" y="1102954"/>
            <a:ext cx="70277" cy="105207"/>
          </a:xfrm>
          <a:prstGeom prst="rect">
            <a:avLst/>
          </a:prstGeom>
          <a:noFill/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68" name="正方形/長方形 67"/>
          <p:cNvSpPr/>
          <p:nvPr/>
        </p:nvSpPr>
        <p:spPr>
          <a:xfrm>
            <a:off x="9305186" y="1204932"/>
            <a:ext cx="43636" cy="6463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69" name="正方形/長方形 68"/>
          <p:cNvSpPr/>
          <p:nvPr/>
        </p:nvSpPr>
        <p:spPr>
          <a:xfrm>
            <a:off x="9249157" y="1204932"/>
            <a:ext cx="39669" cy="6463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70" name="正方形/長方形 69"/>
          <p:cNvSpPr/>
          <p:nvPr/>
        </p:nvSpPr>
        <p:spPr>
          <a:xfrm>
            <a:off x="9590812" y="1204932"/>
            <a:ext cx="63888" cy="6463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71" name="正方形/長方形 70"/>
          <p:cNvSpPr/>
          <p:nvPr/>
        </p:nvSpPr>
        <p:spPr>
          <a:xfrm>
            <a:off x="9152683" y="1204932"/>
            <a:ext cx="63888" cy="6463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72" name="正方形/長方形 71"/>
          <p:cNvSpPr/>
          <p:nvPr/>
        </p:nvSpPr>
        <p:spPr>
          <a:xfrm>
            <a:off x="9488141" y="1204932"/>
            <a:ext cx="70277" cy="6463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73" name="正方形/長方形 72"/>
          <p:cNvSpPr/>
          <p:nvPr/>
        </p:nvSpPr>
        <p:spPr>
          <a:xfrm>
            <a:off x="10447619" y="1981996"/>
            <a:ext cx="43636" cy="6463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74" name="正方形/長方形 73"/>
          <p:cNvSpPr/>
          <p:nvPr/>
        </p:nvSpPr>
        <p:spPr>
          <a:xfrm>
            <a:off x="10391590" y="1981996"/>
            <a:ext cx="39669" cy="6463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75" name="正方形/長方形 74"/>
          <p:cNvSpPr/>
          <p:nvPr/>
        </p:nvSpPr>
        <p:spPr>
          <a:xfrm>
            <a:off x="10733245" y="1981996"/>
            <a:ext cx="63888" cy="6463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76" name="正方形/長方形 75"/>
          <p:cNvSpPr/>
          <p:nvPr/>
        </p:nvSpPr>
        <p:spPr>
          <a:xfrm>
            <a:off x="10295116" y="1981996"/>
            <a:ext cx="63888" cy="6463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77" name="正方形/長方形 76"/>
          <p:cNvSpPr/>
          <p:nvPr/>
        </p:nvSpPr>
        <p:spPr>
          <a:xfrm>
            <a:off x="10630574" y="1981996"/>
            <a:ext cx="70277" cy="6463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78" name="正方形/長方形 77"/>
          <p:cNvSpPr/>
          <p:nvPr/>
        </p:nvSpPr>
        <p:spPr>
          <a:xfrm>
            <a:off x="11177193" y="1843451"/>
            <a:ext cx="85036" cy="138545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79" name="正方形/長方形 78"/>
          <p:cNvSpPr/>
          <p:nvPr/>
        </p:nvSpPr>
        <p:spPr>
          <a:xfrm>
            <a:off x="11075563" y="1843451"/>
            <a:ext cx="73765" cy="13854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80" name="正方形/長方形 79"/>
          <p:cNvSpPr/>
          <p:nvPr/>
        </p:nvSpPr>
        <p:spPr>
          <a:xfrm>
            <a:off x="9271342" y="1856084"/>
            <a:ext cx="73765" cy="13854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81" name="正方形/長方形 80"/>
          <p:cNvSpPr/>
          <p:nvPr/>
        </p:nvSpPr>
        <p:spPr>
          <a:xfrm>
            <a:off x="9158173" y="1858463"/>
            <a:ext cx="70277" cy="138545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82" name="正方形/長方形 81"/>
          <p:cNvSpPr/>
          <p:nvPr/>
        </p:nvSpPr>
        <p:spPr>
          <a:xfrm>
            <a:off x="9069855" y="1858463"/>
            <a:ext cx="60963" cy="13854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83" name="正方形/長方形 82"/>
          <p:cNvSpPr/>
          <p:nvPr/>
        </p:nvSpPr>
        <p:spPr>
          <a:xfrm>
            <a:off x="9849189" y="1856084"/>
            <a:ext cx="70277" cy="138545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84" name="正方形/長方形 83"/>
          <p:cNvSpPr/>
          <p:nvPr/>
        </p:nvSpPr>
        <p:spPr>
          <a:xfrm>
            <a:off x="9757693" y="1856084"/>
            <a:ext cx="60963" cy="13854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85" name="正方形/長方形 84"/>
          <p:cNvSpPr/>
          <p:nvPr/>
        </p:nvSpPr>
        <p:spPr>
          <a:xfrm>
            <a:off x="10080827" y="1878328"/>
            <a:ext cx="70277" cy="105207"/>
          </a:xfrm>
          <a:prstGeom prst="rect">
            <a:avLst/>
          </a:prstGeom>
          <a:noFill/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86" name="正方形/長方形 85"/>
          <p:cNvSpPr/>
          <p:nvPr/>
        </p:nvSpPr>
        <p:spPr>
          <a:xfrm>
            <a:off x="8806359" y="1981996"/>
            <a:ext cx="43636" cy="6463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87" name="正方形/長方形 86"/>
          <p:cNvSpPr/>
          <p:nvPr/>
        </p:nvSpPr>
        <p:spPr>
          <a:xfrm>
            <a:off x="8750330" y="1981996"/>
            <a:ext cx="39669" cy="6463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88" name="正方形/長方形 87"/>
          <p:cNvSpPr/>
          <p:nvPr/>
        </p:nvSpPr>
        <p:spPr>
          <a:xfrm>
            <a:off x="8653856" y="1981996"/>
            <a:ext cx="63888" cy="6463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cxnSp>
        <p:nvCxnSpPr>
          <p:cNvPr id="89" name="直線矢印コネクタ 88"/>
          <p:cNvCxnSpPr/>
          <p:nvPr/>
        </p:nvCxnSpPr>
        <p:spPr>
          <a:xfrm>
            <a:off x="8661113" y="644330"/>
            <a:ext cx="977012" cy="11991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線矢印コネクタ 89"/>
          <p:cNvCxnSpPr>
            <a:stCxn id="93" idx="2"/>
          </p:cNvCxnSpPr>
          <p:nvPr/>
        </p:nvCxnSpPr>
        <p:spPr>
          <a:xfrm flipH="1">
            <a:off x="9171928" y="1243915"/>
            <a:ext cx="799656" cy="541160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線矢印コネクタ 90"/>
          <p:cNvCxnSpPr/>
          <p:nvPr/>
        </p:nvCxnSpPr>
        <p:spPr>
          <a:xfrm>
            <a:off x="10468108" y="1237248"/>
            <a:ext cx="533348" cy="5739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正方形/長方形 91"/>
          <p:cNvSpPr/>
          <p:nvPr/>
        </p:nvSpPr>
        <p:spPr>
          <a:xfrm>
            <a:off x="8465044" y="1819878"/>
            <a:ext cx="972000" cy="250137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93" name="正方形/長方形 92"/>
          <p:cNvSpPr/>
          <p:nvPr/>
        </p:nvSpPr>
        <p:spPr>
          <a:xfrm>
            <a:off x="9755584" y="1047790"/>
            <a:ext cx="432000" cy="196125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94" name="正方形/長方形 93"/>
          <p:cNvSpPr/>
          <p:nvPr/>
        </p:nvSpPr>
        <p:spPr>
          <a:xfrm>
            <a:off x="9260442" y="782055"/>
            <a:ext cx="561310" cy="196125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cxnSp>
        <p:nvCxnSpPr>
          <p:cNvPr id="95" name="直線コネクタ 94"/>
          <p:cNvCxnSpPr/>
          <p:nvPr/>
        </p:nvCxnSpPr>
        <p:spPr>
          <a:xfrm>
            <a:off x="9260442" y="707632"/>
            <a:ext cx="184557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線コネクタ 95"/>
          <p:cNvCxnSpPr/>
          <p:nvPr/>
        </p:nvCxnSpPr>
        <p:spPr>
          <a:xfrm>
            <a:off x="9921932" y="1029873"/>
            <a:ext cx="184557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フリーフォーム 96"/>
          <p:cNvSpPr/>
          <p:nvPr/>
        </p:nvSpPr>
        <p:spPr>
          <a:xfrm>
            <a:off x="9390143" y="707632"/>
            <a:ext cx="558800" cy="323850"/>
          </a:xfrm>
          <a:custGeom>
            <a:avLst/>
            <a:gdLst>
              <a:gd name="connsiteX0" fmla="*/ 0 w 558800"/>
              <a:gd name="connsiteY0" fmla="*/ 0 h 323850"/>
              <a:gd name="connsiteX1" fmla="*/ 520700 w 558800"/>
              <a:gd name="connsiteY1" fmla="*/ 0 h 323850"/>
              <a:gd name="connsiteX2" fmla="*/ 520700 w 558800"/>
              <a:gd name="connsiteY2" fmla="*/ 323850 h 323850"/>
              <a:gd name="connsiteX3" fmla="*/ 558800 w 558800"/>
              <a:gd name="connsiteY3" fmla="*/ 323850 h 323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8800" h="323850">
                <a:moveTo>
                  <a:pt x="0" y="0"/>
                </a:moveTo>
                <a:lnTo>
                  <a:pt x="520700" y="0"/>
                </a:lnTo>
                <a:lnTo>
                  <a:pt x="520700" y="323850"/>
                </a:lnTo>
                <a:lnTo>
                  <a:pt x="558800" y="323850"/>
                </a:lnTo>
              </a:path>
            </a:pathLst>
          </a:cu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8" name="テキスト ボックス 97"/>
          <p:cNvSpPr txBox="1"/>
          <p:nvPr/>
        </p:nvSpPr>
        <p:spPr>
          <a:xfrm>
            <a:off x="9971584" y="644330"/>
            <a:ext cx="87793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ja-JP" altLang="en-US" sz="600" dirty="0"/>
          </a:p>
        </p:txBody>
      </p:sp>
      <p:sp>
        <p:nvSpPr>
          <p:cNvPr id="99" name="テキスト ボックス 98"/>
          <p:cNvSpPr txBox="1"/>
          <p:nvPr/>
        </p:nvSpPr>
        <p:spPr>
          <a:xfrm>
            <a:off x="9867415" y="593570"/>
            <a:ext cx="10294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600" dirty="0" smtClean="0">
                <a:solidFill>
                  <a:schemeClr val="accent2"/>
                </a:solidFill>
              </a:rPr>
              <a:t>t=0 </a:t>
            </a:r>
            <a:r>
              <a:rPr kumimoji="1" lang="ja-JP" altLang="en-US" sz="600" dirty="0" smtClean="0">
                <a:solidFill>
                  <a:schemeClr val="accent2"/>
                </a:solidFill>
              </a:rPr>
              <a:t>ではなく </a:t>
            </a:r>
            <a:r>
              <a:rPr kumimoji="1" lang="en-US" altLang="ja-JP" sz="600" dirty="0" smtClean="0">
                <a:solidFill>
                  <a:schemeClr val="accent2"/>
                </a:solidFill>
              </a:rPr>
              <a:t>t=1</a:t>
            </a:r>
            <a:r>
              <a:rPr lang="ja-JP" altLang="en-US" sz="600" dirty="0">
                <a:solidFill>
                  <a:schemeClr val="accent2"/>
                </a:solidFill>
              </a:rPr>
              <a:t> </a:t>
            </a:r>
            <a:r>
              <a:rPr lang="ja-JP" altLang="en-US" sz="600" dirty="0" smtClean="0">
                <a:solidFill>
                  <a:schemeClr val="accent2"/>
                </a:solidFill>
              </a:rPr>
              <a:t>スタート</a:t>
            </a:r>
            <a:r>
              <a:rPr lang="ja-JP" altLang="en-US" sz="600" dirty="0">
                <a:solidFill>
                  <a:schemeClr val="accent2"/>
                </a:solidFill>
              </a:rPr>
              <a:t>に</a:t>
            </a:r>
            <a:endParaRPr kumimoji="1" lang="ja-JP" altLang="en-US" sz="600" dirty="0">
              <a:solidFill>
                <a:schemeClr val="accent2"/>
              </a:solidFill>
            </a:endParaRPr>
          </a:p>
        </p:txBody>
      </p:sp>
      <p:sp>
        <p:nvSpPr>
          <p:cNvPr id="100" name="正方形/長方形 99"/>
          <p:cNvSpPr/>
          <p:nvPr/>
        </p:nvSpPr>
        <p:spPr>
          <a:xfrm>
            <a:off x="6402669" y="1192232"/>
            <a:ext cx="66013" cy="99993"/>
          </a:xfrm>
          <a:prstGeom prst="rect">
            <a:avLst/>
          </a:prstGeom>
          <a:noFill/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1" name="正方形/長方形 100"/>
          <p:cNvSpPr/>
          <p:nvPr/>
        </p:nvSpPr>
        <p:spPr>
          <a:xfrm>
            <a:off x="5036540" y="2130921"/>
            <a:ext cx="796071" cy="217785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2" name="正方形/長方形 101"/>
          <p:cNvSpPr/>
          <p:nvPr/>
        </p:nvSpPr>
        <p:spPr>
          <a:xfrm>
            <a:off x="6435675" y="2186709"/>
            <a:ext cx="66013" cy="99993"/>
          </a:xfrm>
          <a:prstGeom prst="rect">
            <a:avLst/>
          </a:prstGeom>
          <a:noFill/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3" name="テキスト ボックス 102"/>
          <p:cNvSpPr txBox="1"/>
          <p:nvPr/>
        </p:nvSpPr>
        <p:spPr>
          <a:xfrm>
            <a:off x="8634197" y="2092342"/>
            <a:ext cx="65677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800" dirty="0">
                <a:solidFill>
                  <a:srgbClr val="00B0F0"/>
                </a:solidFill>
              </a:rPr>
              <a:t>期待</a:t>
            </a:r>
            <a:r>
              <a:rPr kumimoji="1" lang="ja-JP" altLang="en-US" sz="800" dirty="0" smtClean="0">
                <a:solidFill>
                  <a:srgbClr val="00B0F0"/>
                </a:solidFill>
              </a:rPr>
              <a:t>報酬</a:t>
            </a:r>
            <a:endParaRPr kumimoji="1" lang="ja-JP" altLang="en-US" sz="800" dirty="0">
              <a:solidFill>
                <a:srgbClr val="00B0F0"/>
              </a:solidFill>
            </a:endParaRPr>
          </a:p>
        </p:txBody>
      </p:sp>
      <p:sp>
        <p:nvSpPr>
          <p:cNvPr id="104" name="テキスト ボックス 103"/>
          <p:cNvSpPr txBox="1"/>
          <p:nvPr/>
        </p:nvSpPr>
        <p:spPr>
          <a:xfrm>
            <a:off x="10036051" y="2092342"/>
            <a:ext cx="9615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800" dirty="0">
                <a:solidFill>
                  <a:schemeClr val="accent2"/>
                </a:solidFill>
              </a:rPr>
              <a:t>期待</a:t>
            </a:r>
            <a:r>
              <a:rPr kumimoji="1" lang="ja-JP" altLang="en-US" sz="800" dirty="0" smtClean="0">
                <a:solidFill>
                  <a:schemeClr val="accent2"/>
                </a:solidFill>
              </a:rPr>
              <a:t>報酬の近似</a:t>
            </a:r>
            <a:endParaRPr kumimoji="1" lang="ja-JP" altLang="en-US" sz="800" dirty="0">
              <a:solidFill>
                <a:schemeClr val="accent2"/>
              </a:solidFill>
            </a:endParaRPr>
          </a:p>
        </p:txBody>
      </p:sp>
      <p:sp>
        <p:nvSpPr>
          <p:cNvPr id="105" name="正方形/長方形 104"/>
          <p:cNvSpPr/>
          <p:nvPr/>
        </p:nvSpPr>
        <p:spPr>
          <a:xfrm>
            <a:off x="5036541" y="2402537"/>
            <a:ext cx="265710" cy="162863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6" name="正方形/長方形 105"/>
          <p:cNvSpPr/>
          <p:nvPr/>
        </p:nvSpPr>
        <p:spPr>
          <a:xfrm>
            <a:off x="5036541" y="2647506"/>
            <a:ext cx="265710" cy="162863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7" name="正方形/長方形 106"/>
          <p:cNvSpPr/>
          <p:nvPr/>
        </p:nvSpPr>
        <p:spPr>
          <a:xfrm>
            <a:off x="9572070" y="1819878"/>
            <a:ext cx="1781730" cy="250137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09" name="正方形/長方形 108"/>
          <p:cNvSpPr/>
          <p:nvPr/>
        </p:nvSpPr>
        <p:spPr>
          <a:xfrm>
            <a:off x="5934154" y="2129611"/>
            <a:ext cx="1692196" cy="219096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10" name="正方形/長方形 109"/>
          <p:cNvSpPr/>
          <p:nvPr/>
        </p:nvSpPr>
        <p:spPr>
          <a:xfrm>
            <a:off x="5395242" y="2402536"/>
            <a:ext cx="1710000" cy="216000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11" name="正方形/長方形 110"/>
          <p:cNvSpPr/>
          <p:nvPr/>
        </p:nvSpPr>
        <p:spPr>
          <a:xfrm>
            <a:off x="5407942" y="2647506"/>
            <a:ext cx="360000" cy="162863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2" name="正方形/長方形 111"/>
          <p:cNvSpPr/>
          <p:nvPr/>
        </p:nvSpPr>
        <p:spPr>
          <a:xfrm>
            <a:off x="4438190" y="3134475"/>
            <a:ext cx="1394421" cy="238173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3" name="正方形/長方形 112"/>
          <p:cNvSpPr/>
          <p:nvPr/>
        </p:nvSpPr>
        <p:spPr>
          <a:xfrm>
            <a:off x="4438190" y="3413752"/>
            <a:ext cx="2470610" cy="238173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4" name="正方形/長方形 113"/>
          <p:cNvSpPr/>
          <p:nvPr/>
        </p:nvSpPr>
        <p:spPr>
          <a:xfrm>
            <a:off x="289560" y="5867400"/>
            <a:ext cx="3725628" cy="522000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5" name="正方形/長方形 114"/>
          <p:cNvSpPr/>
          <p:nvPr/>
        </p:nvSpPr>
        <p:spPr>
          <a:xfrm>
            <a:off x="4451309" y="6161218"/>
            <a:ext cx="3298231" cy="140522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6" name="正方形/長方形 115"/>
          <p:cNvSpPr/>
          <p:nvPr/>
        </p:nvSpPr>
        <p:spPr>
          <a:xfrm>
            <a:off x="4451309" y="6339018"/>
            <a:ext cx="3298231" cy="14052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7" name="正方形/長方形 116"/>
          <p:cNvSpPr/>
          <p:nvPr/>
        </p:nvSpPr>
        <p:spPr>
          <a:xfrm>
            <a:off x="4451309" y="6516818"/>
            <a:ext cx="3298231" cy="140522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0" name="テキスト ボックス 119"/>
          <p:cNvSpPr txBox="1"/>
          <p:nvPr/>
        </p:nvSpPr>
        <p:spPr>
          <a:xfrm>
            <a:off x="17673" y="2307786"/>
            <a:ext cx="267178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900" dirty="0" smtClean="0">
                <a:solidFill>
                  <a:srgbClr val="C00000"/>
                </a:solidFill>
              </a:rPr>
              <a:t>価値の誤差</a:t>
            </a:r>
            <a:r>
              <a:rPr lang="ja-JP" altLang="en-US" sz="900" dirty="0" smtClean="0">
                <a:solidFill>
                  <a:srgbClr val="C00000"/>
                </a:solidFill>
              </a:rPr>
              <a:t>＝真</a:t>
            </a:r>
            <a:r>
              <a:rPr lang="ja-JP" altLang="en-US" sz="900" dirty="0">
                <a:solidFill>
                  <a:srgbClr val="C00000"/>
                </a:solidFill>
              </a:rPr>
              <a:t>の</a:t>
            </a:r>
            <a:r>
              <a:rPr lang="ja-JP" altLang="en-US" sz="900" dirty="0" smtClean="0">
                <a:solidFill>
                  <a:srgbClr val="C00000"/>
                </a:solidFill>
              </a:rPr>
              <a:t>価値－</a:t>
            </a:r>
            <a:r>
              <a:rPr lang="ja-JP" altLang="en-US" sz="900" dirty="0">
                <a:solidFill>
                  <a:srgbClr val="C00000"/>
                </a:solidFill>
              </a:rPr>
              <a:t>モデルによる</a:t>
            </a:r>
            <a:r>
              <a:rPr lang="ja-JP" altLang="en-US" sz="900" dirty="0" smtClean="0">
                <a:solidFill>
                  <a:srgbClr val="C00000"/>
                </a:solidFill>
              </a:rPr>
              <a:t>価値</a:t>
            </a:r>
            <a:endParaRPr lang="ja-JP" altLang="en-US" sz="900" dirty="0">
              <a:solidFill>
                <a:srgbClr val="C00000"/>
              </a:solidFill>
            </a:endParaRPr>
          </a:p>
        </p:txBody>
      </p:sp>
      <p:sp>
        <p:nvSpPr>
          <p:cNvPr id="121" name="テキスト ボックス 120"/>
          <p:cNvSpPr txBox="1"/>
          <p:nvPr/>
        </p:nvSpPr>
        <p:spPr>
          <a:xfrm>
            <a:off x="1934062" y="2571059"/>
            <a:ext cx="19285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900" dirty="0" smtClean="0">
                <a:solidFill>
                  <a:srgbClr val="C00000"/>
                </a:solidFill>
              </a:rPr>
              <a:t>真の価値</a:t>
            </a:r>
            <a:r>
              <a:rPr kumimoji="1" lang="ja-JP" altLang="en-US" sz="900" dirty="0" smtClean="0"/>
              <a:t>は計算で扱えないので、</a:t>
            </a:r>
            <a:endParaRPr kumimoji="1" lang="en-US" altLang="ja-JP" sz="900" dirty="0" smtClean="0"/>
          </a:p>
          <a:p>
            <a:r>
              <a:rPr lang="ja-JP" altLang="en-US" sz="900" dirty="0"/>
              <a:t>計算</a:t>
            </a:r>
            <a:r>
              <a:rPr lang="ja-JP" altLang="en-US" sz="900" dirty="0" smtClean="0"/>
              <a:t>できる形に変形する</a:t>
            </a:r>
            <a:endParaRPr kumimoji="1" lang="ja-JP" altLang="en-US" sz="900" dirty="0"/>
          </a:p>
        </p:txBody>
      </p:sp>
      <p:sp>
        <p:nvSpPr>
          <p:cNvPr id="125" name="テキスト ボックス 124"/>
          <p:cNvSpPr txBox="1"/>
          <p:nvPr/>
        </p:nvSpPr>
        <p:spPr>
          <a:xfrm>
            <a:off x="1023001" y="5645265"/>
            <a:ext cx="257312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900" dirty="0">
                <a:solidFill>
                  <a:srgbClr val="00B050"/>
                </a:solidFill>
              </a:rPr>
              <a:t>報酬</a:t>
            </a:r>
            <a:r>
              <a:rPr kumimoji="1" lang="ja-JP" altLang="en-US" sz="900" dirty="0" smtClean="0">
                <a:solidFill>
                  <a:srgbClr val="00B050"/>
                </a:solidFill>
              </a:rPr>
              <a:t>の誤差</a:t>
            </a:r>
            <a:r>
              <a:rPr lang="ja-JP" altLang="en-US" sz="900" dirty="0" smtClean="0">
                <a:solidFill>
                  <a:srgbClr val="00B050"/>
                </a:solidFill>
              </a:rPr>
              <a:t>＝</a:t>
            </a:r>
            <a:r>
              <a:rPr lang="ja-JP" altLang="en-US" sz="900" dirty="0" smtClean="0">
                <a:solidFill>
                  <a:srgbClr val="00B0F0"/>
                </a:solidFill>
              </a:rPr>
              <a:t>観測報酬</a:t>
            </a:r>
            <a:r>
              <a:rPr lang="ja-JP" altLang="en-US" sz="900" dirty="0" smtClean="0">
                <a:solidFill>
                  <a:srgbClr val="00B050"/>
                </a:solidFill>
              </a:rPr>
              <a:t>－</a:t>
            </a:r>
            <a:r>
              <a:rPr lang="ja-JP" altLang="en-US" sz="900" dirty="0" smtClean="0">
                <a:solidFill>
                  <a:schemeClr val="accent2"/>
                </a:solidFill>
              </a:rPr>
              <a:t>モデル</a:t>
            </a:r>
            <a:r>
              <a:rPr lang="ja-JP" altLang="en-US" sz="900" dirty="0">
                <a:solidFill>
                  <a:schemeClr val="accent2"/>
                </a:solidFill>
              </a:rPr>
              <a:t>に</a:t>
            </a:r>
            <a:r>
              <a:rPr lang="ja-JP" altLang="en-US" sz="900" dirty="0" smtClean="0">
                <a:solidFill>
                  <a:schemeClr val="accent2"/>
                </a:solidFill>
              </a:rPr>
              <a:t>よる</a:t>
            </a:r>
            <a:r>
              <a:rPr lang="ja-JP" altLang="en-US" sz="900" dirty="0">
                <a:solidFill>
                  <a:schemeClr val="accent2"/>
                </a:solidFill>
              </a:rPr>
              <a:t>近似</a:t>
            </a:r>
            <a:r>
              <a:rPr lang="ja-JP" altLang="en-US" sz="900" dirty="0" smtClean="0">
                <a:solidFill>
                  <a:schemeClr val="accent2"/>
                </a:solidFill>
              </a:rPr>
              <a:t>報酬</a:t>
            </a:r>
            <a:endParaRPr lang="ja-JP" altLang="en-US" sz="900" dirty="0">
              <a:solidFill>
                <a:schemeClr val="accent2"/>
              </a:solidFill>
            </a:endParaRPr>
          </a:p>
        </p:txBody>
      </p:sp>
      <p:sp>
        <p:nvSpPr>
          <p:cNvPr id="126" name="正方形/長方形 125"/>
          <p:cNvSpPr/>
          <p:nvPr/>
        </p:nvSpPr>
        <p:spPr>
          <a:xfrm>
            <a:off x="4379810" y="2078187"/>
            <a:ext cx="3849790" cy="780273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7" name="テキスト ボックス 126"/>
          <p:cNvSpPr txBox="1"/>
          <p:nvPr/>
        </p:nvSpPr>
        <p:spPr>
          <a:xfrm>
            <a:off x="5744890" y="2640281"/>
            <a:ext cx="257312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900" dirty="0">
                <a:solidFill>
                  <a:srgbClr val="FF0000"/>
                </a:solidFill>
              </a:rPr>
              <a:t>報酬</a:t>
            </a:r>
            <a:r>
              <a:rPr kumimoji="1" lang="ja-JP" altLang="en-US" sz="900" dirty="0" smtClean="0">
                <a:solidFill>
                  <a:srgbClr val="FF0000"/>
                </a:solidFill>
              </a:rPr>
              <a:t>の誤差</a:t>
            </a:r>
            <a:r>
              <a:rPr lang="ja-JP" altLang="en-US" sz="900" dirty="0" smtClean="0">
                <a:solidFill>
                  <a:srgbClr val="FF0000"/>
                </a:solidFill>
              </a:rPr>
              <a:t>＝</a:t>
            </a:r>
            <a:r>
              <a:rPr lang="ja-JP" altLang="en-US" sz="900" dirty="0" smtClean="0">
                <a:solidFill>
                  <a:srgbClr val="00B0F0"/>
                </a:solidFill>
              </a:rPr>
              <a:t>期待報酬</a:t>
            </a:r>
            <a:r>
              <a:rPr lang="ja-JP" altLang="en-US" sz="900" dirty="0" smtClean="0">
                <a:solidFill>
                  <a:srgbClr val="FF0000"/>
                </a:solidFill>
              </a:rPr>
              <a:t>－</a:t>
            </a:r>
            <a:r>
              <a:rPr lang="ja-JP" altLang="en-US" sz="900" dirty="0" smtClean="0">
                <a:solidFill>
                  <a:schemeClr val="accent2"/>
                </a:solidFill>
              </a:rPr>
              <a:t>モデル</a:t>
            </a:r>
            <a:r>
              <a:rPr lang="ja-JP" altLang="en-US" sz="900" dirty="0">
                <a:solidFill>
                  <a:schemeClr val="accent2"/>
                </a:solidFill>
              </a:rPr>
              <a:t>に</a:t>
            </a:r>
            <a:r>
              <a:rPr lang="ja-JP" altLang="en-US" sz="900" dirty="0" smtClean="0">
                <a:solidFill>
                  <a:schemeClr val="accent2"/>
                </a:solidFill>
              </a:rPr>
              <a:t>よる</a:t>
            </a:r>
            <a:r>
              <a:rPr lang="ja-JP" altLang="en-US" sz="900" dirty="0">
                <a:solidFill>
                  <a:schemeClr val="accent2"/>
                </a:solidFill>
              </a:rPr>
              <a:t>近似</a:t>
            </a:r>
            <a:r>
              <a:rPr lang="ja-JP" altLang="en-US" sz="900" dirty="0" smtClean="0">
                <a:solidFill>
                  <a:schemeClr val="accent2"/>
                </a:solidFill>
              </a:rPr>
              <a:t>報酬</a:t>
            </a:r>
            <a:endParaRPr lang="ja-JP" altLang="en-US" sz="900" dirty="0">
              <a:solidFill>
                <a:schemeClr val="accent2"/>
              </a:solidFill>
            </a:endParaRPr>
          </a:p>
        </p:txBody>
      </p:sp>
      <p:sp>
        <p:nvSpPr>
          <p:cNvPr id="128" name="正方形/長方形 127"/>
          <p:cNvSpPr/>
          <p:nvPr/>
        </p:nvSpPr>
        <p:spPr>
          <a:xfrm>
            <a:off x="6001230" y="4887471"/>
            <a:ext cx="576000" cy="189367"/>
          </a:xfrm>
          <a:prstGeom prst="rect">
            <a:avLst/>
          </a:prstGeom>
          <a:noFill/>
          <a:ln w="63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29" name="正方形/長方形 128"/>
          <p:cNvSpPr/>
          <p:nvPr/>
        </p:nvSpPr>
        <p:spPr>
          <a:xfrm>
            <a:off x="1316407" y="6146070"/>
            <a:ext cx="1782000" cy="234000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30" name="正方形/長方形 129"/>
          <p:cNvSpPr/>
          <p:nvPr/>
        </p:nvSpPr>
        <p:spPr>
          <a:xfrm>
            <a:off x="1134919" y="6176155"/>
            <a:ext cx="69969" cy="162863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1" name="正方形/長方形 130"/>
          <p:cNvSpPr/>
          <p:nvPr/>
        </p:nvSpPr>
        <p:spPr>
          <a:xfrm>
            <a:off x="5802212" y="4913975"/>
            <a:ext cx="84663" cy="162863"/>
          </a:xfrm>
          <a:prstGeom prst="rect">
            <a:avLst/>
          </a:prstGeom>
          <a:noFill/>
          <a:ln w="6350">
            <a:solidFill>
              <a:srgbClr val="993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2" name="正方形/長方形 131"/>
          <p:cNvSpPr/>
          <p:nvPr/>
        </p:nvSpPr>
        <p:spPr>
          <a:xfrm>
            <a:off x="4304162" y="4852058"/>
            <a:ext cx="3849790" cy="301733"/>
          </a:xfrm>
          <a:prstGeom prst="rect">
            <a:avLst/>
          </a:prstGeom>
          <a:noFill/>
          <a:ln w="127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3" name="テキスト ボックス 132"/>
          <p:cNvSpPr txBox="1"/>
          <p:nvPr/>
        </p:nvSpPr>
        <p:spPr>
          <a:xfrm>
            <a:off x="6584176" y="4600293"/>
            <a:ext cx="30770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900" dirty="0">
                <a:solidFill>
                  <a:srgbClr val="0070C0"/>
                </a:solidFill>
              </a:rPr>
              <a:t>価値</a:t>
            </a:r>
            <a:r>
              <a:rPr kumimoji="1" lang="ja-JP" altLang="en-US" sz="900" dirty="0" smtClean="0">
                <a:solidFill>
                  <a:srgbClr val="0070C0"/>
                </a:solidFill>
              </a:rPr>
              <a:t>の誤差</a:t>
            </a:r>
            <a:r>
              <a:rPr lang="ja-JP" altLang="en-US" sz="900" dirty="0" smtClean="0">
                <a:solidFill>
                  <a:srgbClr val="0070C0"/>
                </a:solidFill>
              </a:rPr>
              <a:t>＝適格度</a:t>
            </a:r>
            <a:r>
              <a:rPr lang="en-US" altLang="ja-JP" sz="900" dirty="0" smtClean="0">
                <a:solidFill>
                  <a:srgbClr val="0070C0"/>
                </a:solidFill>
              </a:rPr>
              <a:t>(</a:t>
            </a:r>
            <a:r>
              <a:rPr lang="en-US" altLang="ja-JP" sz="900" dirty="0" smtClean="0">
                <a:solidFill>
                  <a:srgbClr val="9933FF"/>
                </a:solidFill>
              </a:rPr>
              <a:t>λ</a:t>
            </a:r>
            <a:r>
              <a:rPr lang="ja-JP" altLang="en-US" sz="900" dirty="0" smtClean="0">
                <a:solidFill>
                  <a:srgbClr val="9933FF"/>
                </a:solidFill>
              </a:rPr>
              <a:t>収益</a:t>
            </a:r>
            <a:r>
              <a:rPr lang="ja-JP" altLang="en-US" sz="900" dirty="0" smtClean="0">
                <a:solidFill>
                  <a:srgbClr val="0070C0"/>
                </a:solidFill>
              </a:rPr>
              <a:t>－</a:t>
            </a:r>
            <a:r>
              <a:rPr lang="ja-JP" altLang="en-US" sz="900" dirty="0" smtClean="0">
                <a:solidFill>
                  <a:srgbClr val="92D050"/>
                </a:solidFill>
              </a:rPr>
              <a:t>モデル</a:t>
            </a:r>
            <a:r>
              <a:rPr lang="ja-JP" altLang="en-US" sz="900" dirty="0">
                <a:solidFill>
                  <a:srgbClr val="92D050"/>
                </a:solidFill>
              </a:rPr>
              <a:t>に</a:t>
            </a:r>
            <a:r>
              <a:rPr lang="ja-JP" altLang="en-US" sz="900" dirty="0" smtClean="0">
                <a:solidFill>
                  <a:srgbClr val="92D050"/>
                </a:solidFill>
              </a:rPr>
              <a:t>よる近似価値</a:t>
            </a:r>
            <a:r>
              <a:rPr lang="en-US" altLang="ja-JP" sz="900" dirty="0" smtClean="0">
                <a:solidFill>
                  <a:srgbClr val="0070C0"/>
                </a:solidFill>
              </a:rPr>
              <a:t>)</a:t>
            </a:r>
            <a:endParaRPr lang="ja-JP" altLang="en-US" sz="900" dirty="0">
              <a:solidFill>
                <a:srgbClr val="0070C0"/>
              </a:solidFill>
            </a:endParaRPr>
          </a:p>
        </p:txBody>
      </p:sp>
      <p:sp>
        <p:nvSpPr>
          <p:cNvPr id="134" name="フリーフォーム 133"/>
          <p:cNvSpPr/>
          <p:nvPr/>
        </p:nvSpPr>
        <p:spPr>
          <a:xfrm>
            <a:off x="2205318" y="2756706"/>
            <a:ext cx="2835408" cy="2969752"/>
          </a:xfrm>
          <a:custGeom>
            <a:avLst/>
            <a:gdLst>
              <a:gd name="connsiteX0" fmla="*/ 2835408 w 2835408"/>
              <a:gd name="connsiteY0" fmla="*/ 9545 h 2984958"/>
              <a:gd name="connsiteX1" fmla="*/ 2097741 w 2835408"/>
              <a:gd name="connsiteY1" fmla="*/ 63333 h 2984958"/>
              <a:gd name="connsiteX2" fmla="*/ 1921008 w 2835408"/>
              <a:gd name="connsiteY2" fmla="*/ 485955 h 2984958"/>
              <a:gd name="connsiteX3" fmla="*/ 1828800 w 2835408"/>
              <a:gd name="connsiteY3" fmla="*/ 1546352 h 2984958"/>
              <a:gd name="connsiteX4" fmla="*/ 1782696 w 2835408"/>
              <a:gd name="connsiteY4" fmla="*/ 2868006 h 2984958"/>
              <a:gd name="connsiteX5" fmla="*/ 1413862 w 2835408"/>
              <a:gd name="connsiteY5" fmla="*/ 2914110 h 2984958"/>
              <a:gd name="connsiteX6" fmla="*/ 484094 w 2835408"/>
              <a:gd name="connsiteY6" fmla="*/ 2821901 h 2984958"/>
              <a:gd name="connsiteX7" fmla="*/ 0 w 2835408"/>
              <a:gd name="connsiteY7" fmla="*/ 2898742 h 2984958"/>
              <a:gd name="connsiteX0" fmla="*/ 2835408 w 2835408"/>
              <a:gd name="connsiteY0" fmla="*/ 9545 h 2970299"/>
              <a:gd name="connsiteX1" fmla="*/ 2097741 w 2835408"/>
              <a:gd name="connsiteY1" fmla="*/ 63333 h 2970299"/>
              <a:gd name="connsiteX2" fmla="*/ 1921008 w 2835408"/>
              <a:gd name="connsiteY2" fmla="*/ 485955 h 2970299"/>
              <a:gd name="connsiteX3" fmla="*/ 1828800 w 2835408"/>
              <a:gd name="connsiteY3" fmla="*/ 1546352 h 2970299"/>
              <a:gd name="connsiteX4" fmla="*/ 1782696 w 2835408"/>
              <a:gd name="connsiteY4" fmla="*/ 2868006 h 2970299"/>
              <a:gd name="connsiteX5" fmla="*/ 1244813 w 2835408"/>
              <a:gd name="connsiteY5" fmla="*/ 2875690 h 2970299"/>
              <a:gd name="connsiteX6" fmla="*/ 484094 w 2835408"/>
              <a:gd name="connsiteY6" fmla="*/ 2821901 h 2970299"/>
              <a:gd name="connsiteX7" fmla="*/ 0 w 2835408"/>
              <a:gd name="connsiteY7" fmla="*/ 2898742 h 2970299"/>
              <a:gd name="connsiteX0" fmla="*/ 2835408 w 2835408"/>
              <a:gd name="connsiteY0" fmla="*/ 9545 h 2964482"/>
              <a:gd name="connsiteX1" fmla="*/ 2097741 w 2835408"/>
              <a:gd name="connsiteY1" fmla="*/ 63333 h 2964482"/>
              <a:gd name="connsiteX2" fmla="*/ 1921008 w 2835408"/>
              <a:gd name="connsiteY2" fmla="*/ 485955 h 2964482"/>
              <a:gd name="connsiteX3" fmla="*/ 1828800 w 2835408"/>
              <a:gd name="connsiteY3" fmla="*/ 1546352 h 2964482"/>
              <a:gd name="connsiteX4" fmla="*/ 1828800 w 2835408"/>
              <a:gd name="connsiteY4" fmla="*/ 2860322 h 2964482"/>
              <a:gd name="connsiteX5" fmla="*/ 1244813 w 2835408"/>
              <a:gd name="connsiteY5" fmla="*/ 2875690 h 2964482"/>
              <a:gd name="connsiteX6" fmla="*/ 484094 w 2835408"/>
              <a:gd name="connsiteY6" fmla="*/ 2821901 h 2964482"/>
              <a:gd name="connsiteX7" fmla="*/ 0 w 2835408"/>
              <a:gd name="connsiteY7" fmla="*/ 2898742 h 2964482"/>
              <a:gd name="connsiteX0" fmla="*/ 2835408 w 2835408"/>
              <a:gd name="connsiteY0" fmla="*/ 9545 h 2937277"/>
              <a:gd name="connsiteX1" fmla="*/ 2097741 w 2835408"/>
              <a:gd name="connsiteY1" fmla="*/ 63333 h 2937277"/>
              <a:gd name="connsiteX2" fmla="*/ 1921008 w 2835408"/>
              <a:gd name="connsiteY2" fmla="*/ 485955 h 2937277"/>
              <a:gd name="connsiteX3" fmla="*/ 1828800 w 2835408"/>
              <a:gd name="connsiteY3" fmla="*/ 1546352 h 2937277"/>
              <a:gd name="connsiteX4" fmla="*/ 1828800 w 2835408"/>
              <a:gd name="connsiteY4" fmla="*/ 2860322 h 2937277"/>
              <a:gd name="connsiteX5" fmla="*/ 1244813 w 2835408"/>
              <a:gd name="connsiteY5" fmla="*/ 2875690 h 2937277"/>
              <a:gd name="connsiteX6" fmla="*/ 484094 w 2835408"/>
              <a:gd name="connsiteY6" fmla="*/ 2821901 h 2937277"/>
              <a:gd name="connsiteX7" fmla="*/ 0 w 2835408"/>
              <a:gd name="connsiteY7" fmla="*/ 2898742 h 2937277"/>
              <a:gd name="connsiteX0" fmla="*/ 2835408 w 2835408"/>
              <a:gd name="connsiteY0" fmla="*/ 9545 h 2943403"/>
              <a:gd name="connsiteX1" fmla="*/ 2097741 w 2835408"/>
              <a:gd name="connsiteY1" fmla="*/ 63333 h 2943403"/>
              <a:gd name="connsiteX2" fmla="*/ 1921008 w 2835408"/>
              <a:gd name="connsiteY2" fmla="*/ 485955 h 2943403"/>
              <a:gd name="connsiteX3" fmla="*/ 1828800 w 2835408"/>
              <a:gd name="connsiteY3" fmla="*/ 1546352 h 2943403"/>
              <a:gd name="connsiteX4" fmla="*/ 1828800 w 2835408"/>
              <a:gd name="connsiteY4" fmla="*/ 2860322 h 2943403"/>
              <a:gd name="connsiteX5" fmla="*/ 1244813 w 2835408"/>
              <a:gd name="connsiteY5" fmla="*/ 2875690 h 2943403"/>
              <a:gd name="connsiteX6" fmla="*/ 484094 w 2835408"/>
              <a:gd name="connsiteY6" fmla="*/ 2821901 h 2943403"/>
              <a:gd name="connsiteX7" fmla="*/ 0 w 2835408"/>
              <a:gd name="connsiteY7" fmla="*/ 2898742 h 2943403"/>
              <a:gd name="connsiteX0" fmla="*/ 2835408 w 2835408"/>
              <a:gd name="connsiteY0" fmla="*/ 9545 h 2943403"/>
              <a:gd name="connsiteX1" fmla="*/ 2097741 w 2835408"/>
              <a:gd name="connsiteY1" fmla="*/ 63333 h 2943403"/>
              <a:gd name="connsiteX2" fmla="*/ 1921008 w 2835408"/>
              <a:gd name="connsiteY2" fmla="*/ 485955 h 2943403"/>
              <a:gd name="connsiteX3" fmla="*/ 1828800 w 2835408"/>
              <a:gd name="connsiteY3" fmla="*/ 1546352 h 2943403"/>
              <a:gd name="connsiteX4" fmla="*/ 1828800 w 2835408"/>
              <a:gd name="connsiteY4" fmla="*/ 2860322 h 2943403"/>
              <a:gd name="connsiteX5" fmla="*/ 1244813 w 2835408"/>
              <a:gd name="connsiteY5" fmla="*/ 2875690 h 2943403"/>
              <a:gd name="connsiteX6" fmla="*/ 484094 w 2835408"/>
              <a:gd name="connsiteY6" fmla="*/ 2821901 h 2943403"/>
              <a:gd name="connsiteX7" fmla="*/ 0 w 2835408"/>
              <a:gd name="connsiteY7" fmla="*/ 2898742 h 2943403"/>
              <a:gd name="connsiteX0" fmla="*/ 2835408 w 2835408"/>
              <a:gd name="connsiteY0" fmla="*/ 9545 h 2969752"/>
              <a:gd name="connsiteX1" fmla="*/ 2097741 w 2835408"/>
              <a:gd name="connsiteY1" fmla="*/ 63333 h 2969752"/>
              <a:gd name="connsiteX2" fmla="*/ 1921008 w 2835408"/>
              <a:gd name="connsiteY2" fmla="*/ 485955 h 2969752"/>
              <a:gd name="connsiteX3" fmla="*/ 1874904 w 2835408"/>
              <a:gd name="connsiteY3" fmla="*/ 1554036 h 2969752"/>
              <a:gd name="connsiteX4" fmla="*/ 1828800 w 2835408"/>
              <a:gd name="connsiteY4" fmla="*/ 2860322 h 2969752"/>
              <a:gd name="connsiteX5" fmla="*/ 1244813 w 2835408"/>
              <a:gd name="connsiteY5" fmla="*/ 2875690 h 2969752"/>
              <a:gd name="connsiteX6" fmla="*/ 484094 w 2835408"/>
              <a:gd name="connsiteY6" fmla="*/ 2821901 h 2969752"/>
              <a:gd name="connsiteX7" fmla="*/ 0 w 2835408"/>
              <a:gd name="connsiteY7" fmla="*/ 2898742 h 29697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35408" h="2969752">
                <a:moveTo>
                  <a:pt x="2835408" y="9545"/>
                </a:moveTo>
                <a:cubicBezTo>
                  <a:pt x="2542774" y="-3262"/>
                  <a:pt x="2250141" y="-16069"/>
                  <a:pt x="2097741" y="63333"/>
                </a:cubicBezTo>
                <a:cubicBezTo>
                  <a:pt x="1945341" y="142735"/>
                  <a:pt x="1958147" y="237505"/>
                  <a:pt x="1921008" y="485955"/>
                </a:cubicBezTo>
                <a:cubicBezTo>
                  <a:pt x="1883869" y="734405"/>
                  <a:pt x="1890272" y="1158308"/>
                  <a:pt x="1874904" y="1554036"/>
                </a:cubicBezTo>
                <a:cubicBezTo>
                  <a:pt x="1859536" y="1949764"/>
                  <a:pt x="1933815" y="2640046"/>
                  <a:pt x="1828800" y="2860322"/>
                </a:cubicBezTo>
                <a:cubicBezTo>
                  <a:pt x="1723785" y="3080598"/>
                  <a:pt x="1468930" y="2905145"/>
                  <a:pt x="1244813" y="2875690"/>
                </a:cubicBezTo>
                <a:cubicBezTo>
                  <a:pt x="1020696" y="2846235"/>
                  <a:pt x="691563" y="2818059"/>
                  <a:pt x="484094" y="2821901"/>
                </a:cubicBezTo>
                <a:cubicBezTo>
                  <a:pt x="276625" y="2825743"/>
                  <a:pt x="124225" y="2859041"/>
                  <a:pt x="0" y="2898742"/>
                </a:cubicBezTo>
              </a:path>
            </a:pathLst>
          </a:custGeom>
          <a:noFill/>
          <a:ln w="635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5" name="テキスト ボックス 134"/>
          <p:cNvSpPr txBox="1"/>
          <p:nvPr/>
        </p:nvSpPr>
        <p:spPr>
          <a:xfrm>
            <a:off x="4042583" y="3719769"/>
            <a:ext cx="38148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900" dirty="0" smtClean="0"/>
              <a:t>近似の仮定で</a:t>
            </a:r>
            <a:r>
              <a:rPr kumimoji="1" lang="ja-JP" altLang="en-US" sz="900" dirty="0" smtClean="0">
                <a:solidFill>
                  <a:srgbClr val="00B0F0"/>
                </a:solidFill>
              </a:rPr>
              <a:t>期待報酬</a:t>
            </a:r>
            <a:r>
              <a:rPr kumimoji="1" lang="ja-JP" altLang="en-US" sz="900" dirty="0" smtClean="0"/>
              <a:t>を</a:t>
            </a:r>
            <a:r>
              <a:rPr kumimoji="1" lang="ja-JP" altLang="en-US" sz="900" dirty="0" smtClean="0">
                <a:solidFill>
                  <a:srgbClr val="00B0F0"/>
                </a:solidFill>
              </a:rPr>
              <a:t>観測報酬</a:t>
            </a:r>
            <a:r>
              <a:rPr kumimoji="1" lang="ja-JP" altLang="en-US" sz="900" dirty="0" smtClean="0"/>
              <a:t>に挿げ替えると</a:t>
            </a:r>
            <a:r>
              <a:rPr kumimoji="1" lang="en-US" altLang="ja-JP" sz="900" b="1" dirty="0" smtClean="0">
                <a:solidFill>
                  <a:srgbClr val="00B050"/>
                </a:solidFill>
              </a:rPr>
              <a:t>TD</a:t>
            </a:r>
            <a:r>
              <a:rPr kumimoji="1" lang="ja-JP" altLang="en-US" sz="900" dirty="0" smtClean="0"/>
              <a:t>あるいは</a:t>
            </a:r>
            <a:r>
              <a:rPr kumimoji="1" lang="en-US" altLang="ja-JP" sz="900" b="1" dirty="0" smtClean="0">
                <a:solidFill>
                  <a:srgbClr val="0070C0"/>
                </a:solidFill>
              </a:rPr>
              <a:t>TD(λ)</a:t>
            </a:r>
            <a:r>
              <a:rPr kumimoji="1" lang="ja-JP" altLang="en-US" sz="900" dirty="0" smtClean="0"/>
              <a:t>となる。</a:t>
            </a:r>
            <a:endParaRPr kumimoji="1" lang="ja-JP" altLang="en-US" sz="900" dirty="0"/>
          </a:p>
        </p:txBody>
      </p:sp>
      <p:sp>
        <p:nvSpPr>
          <p:cNvPr id="136" name="テキスト ボックス 135"/>
          <p:cNvSpPr txBox="1"/>
          <p:nvPr/>
        </p:nvSpPr>
        <p:spPr>
          <a:xfrm>
            <a:off x="8471010" y="4758304"/>
            <a:ext cx="29363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900" dirty="0" smtClean="0"/>
              <a:t>→ </a:t>
            </a:r>
            <a:r>
              <a:rPr kumimoji="1" lang="ja-JP" altLang="en-US" sz="900" dirty="0" smtClean="0">
                <a:solidFill>
                  <a:srgbClr val="00B0F0"/>
                </a:solidFill>
              </a:rPr>
              <a:t>観測報酬</a:t>
            </a:r>
            <a:r>
              <a:rPr lang="ja-JP" altLang="en-US" sz="900" dirty="0" smtClean="0"/>
              <a:t>－</a:t>
            </a:r>
            <a:r>
              <a:rPr lang="ja-JP" altLang="en-US" sz="900" dirty="0" smtClean="0">
                <a:solidFill>
                  <a:schemeClr val="accent2"/>
                </a:solidFill>
              </a:rPr>
              <a:t>近似報酬 </a:t>
            </a:r>
            <a:r>
              <a:rPr lang="ja-JP" altLang="en-US" sz="900" dirty="0" smtClean="0"/>
              <a:t>と類似の形に</a:t>
            </a:r>
            <a:endParaRPr kumimoji="1" lang="ja-JP" altLang="en-US" sz="900" dirty="0"/>
          </a:p>
        </p:txBody>
      </p:sp>
      <p:sp>
        <p:nvSpPr>
          <p:cNvPr id="137" name="正方形/長方形 136"/>
          <p:cNvSpPr/>
          <p:nvPr/>
        </p:nvSpPr>
        <p:spPr>
          <a:xfrm>
            <a:off x="6696892" y="4887471"/>
            <a:ext cx="864000" cy="189367"/>
          </a:xfrm>
          <a:prstGeom prst="rect">
            <a:avLst/>
          </a:prstGeom>
          <a:noFill/>
          <a:ln w="6350">
            <a:solidFill>
              <a:srgbClr val="993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3" name="フリーフォーム 142"/>
          <p:cNvSpPr/>
          <p:nvPr/>
        </p:nvSpPr>
        <p:spPr>
          <a:xfrm>
            <a:off x="5844540" y="4758304"/>
            <a:ext cx="1961198" cy="156596"/>
          </a:xfrm>
          <a:custGeom>
            <a:avLst/>
            <a:gdLst>
              <a:gd name="connsiteX0" fmla="*/ 0 w 1996440"/>
              <a:gd name="connsiteY0" fmla="*/ 137160 h 137160"/>
              <a:gd name="connsiteX1" fmla="*/ 0 w 1996440"/>
              <a:gd name="connsiteY1" fmla="*/ 38100 h 137160"/>
              <a:gd name="connsiteX2" fmla="*/ 1996440 w 1996440"/>
              <a:gd name="connsiteY2" fmla="*/ 38100 h 137160"/>
              <a:gd name="connsiteX3" fmla="*/ 1996440 w 1996440"/>
              <a:gd name="connsiteY3" fmla="*/ 0 h 137160"/>
              <a:gd name="connsiteX0" fmla="*/ 0 w 1996440"/>
              <a:gd name="connsiteY0" fmla="*/ 174258 h 174258"/>
              <a:gd name="connsiteX1" fmla="*/ 0 w 1996440"/>
              <a:gd name="connsiteY1" fmla="*/ 75198 h 174258"/>
              <a:gd name="connsiteX2" fmla="*/ 1996440 w 1996440"/>
              <a:gd name="connsiteY2" fmla="*/ 75198 h 174258"/>
              <a:gd name="connsiteX3" fmla="*/ 1996440 w 1996440"/>
              <a:gd name="connsiteY3" fmla="*/ 0 h 174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6440" h="174258">
                <a:moveTo>
                  <a:pt x="0" y="174258"/>
                </a:moveTo>
                <a:lnTo>
                  <a:pt x="0" y="75198"/>
                </a:lnTo>
                <a:lnTo>
                  <a:pt x="1996440" y="75198"/>
                </a:lnTo>
                <a:lnTo>
                  <a:pt x="1996440" y="0"/>
                </a:lnTo>
              </a:path>
            </a:pathLst>
          </a:custGeom>
          <a:ln>
            <a:solidFill>
              <a:srgbClr val="9933FF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45" name="直線コネクタ 144"/>
          <p:cNvCxnSpPr/>
          <p:nvPr/>
        </p:nvCxnSpPr>
        <p:spPr>
          <a:xfrm flipV="1">
            <a:off x="7128892" y="4823546"/>
            <a:ext cx="571" cy="61981"/>
          </a:xfrm>
          <a:prstGeom prst="line">
            <a:avLst/>
          </a:prstGeom>
          <a:ln>
            <a:solidFill>
              <a:srgbClr val="993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フリーフォーム 145"/>
          <p:cNvSpPr/>
          <p:nvPr/>
        </p:nvSpPr>
        <p:spPr>
          <a:xfrm>
            <a:off x="6311900" y="4806950"/>
            <a:ext cx="2069238" cy="374650"/>
          </a:xfrm>
          <a:custGeom>
            <a:avLst/>
            <a:gdLst>
              <a:gd name="connsiteX0" fmla="*/ 0 w 2419350"/>
              <a:gd name="connsiteY0" fmla="*/ 298450 h 374650"/>
              <a:gd name="connsiteX1" fmla="*/ 673100 w 2419350"/>
              <a:gd name="connsiteY1" fmla="*/ 374650 h 374650"/>
              <a:gd name="connsiteX2" fmla="*/ 2419350 w 2419350"/>
              <a:gd name="connsiteY2" fmla="*/ 374650 h 374650"/>
              <a:gd name="connsiteX3" fmla="*/ 2419350 w 2419350"/>
              <a:gd name="connsiteY3" fmla="*/ 0 h 374650"/>
              <a:gd name="connsiteX0" fmla="*/ 0 w 2397280"/>
              <a:gd name="connsiteY0" fmla="*/ 273050 h 374650"/>
              <a:gd name="connsiteX1" fmla="*/ 651030 w 2397280"/>
              <a:gd name="connsiteY1" fmla="*/ 374650 h 374650"/>
              <a:gd name="connsiteX2" fmla="*/ 2397280 w 2397280"/>
              <a:gd name="connsiteY2" fmla="*/ 374650 h 374650"/>
              <a:gd name="connsiteX3" fmla="*/ 2397280 w 2397280"/>
              <a:gd name="connsiteY3" fmla="*/ 0 h 374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97280" h="374650">
                <a:moveTo>
                  <a:pt x="0" y="273050"/>
                </a:moveTo>
                <a:lnTo>
                  <a:pt x="651030" y="374650"/>
                </a:lnTo>
                <a:lnTo>
                  <a:pt x="2397280" y="374650"/>
                </a:lnTo>
                <a:lnTo>
                  <a:pt x="2397280" y="0"/>
                </a:lnTo>
              </a:path>
            </a:pathLst>
          </a:custGeom>
          <a:ln>
            <a:solidFill>
              <a:srgbClr val="92D050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ja-JP" altLang="en-US">
              <a:solidFill>
                <a:schemeClr val="tx1"/>
              </a:solidFill>
            </a:endParaRPr>
          </a:p>
        </p:txBody>
      </p:sp>
      <p:sp>
        <p:nvSpPr>
          <p:cNvPr id="149" name="フリーフォーム 148"/>
          <p:cNvSpPr/>
          <p:nvPr/>
        </p:nvSpPr>
        <p:spPr>
          <a:xfrm>
            <a:off x="5842000" y="4953000"/>
            <a:ext cx="3113210" cy="400050"/>
          </a:xfrm>
          <a:custGeom>
            <a:avLst/>
            <a:gdLst>
              <a:gd name="connsiteX0" fmla="*/ 0 w 3848100"/>
              <a:gd name="connsiteY0" fmla="*/ 146050 h 400050"/>
              <a:gd name="connsiteX1" fmla="*/ 0 w 3848100"/>
              <a:gd name="connsiteY1" fmla="*/ 400050 h 400050"/>
              <a:gd name="connsiteX2" fmla="*/ 3848100 w 3848100"/>
              <a:gd name="connsiteY2" fmla="*/ 400050 h 400050"/>
              <a:gd name="connsiteX3" fmla="*/ 3848100 w 3848100"/>
              <a:gd name="connsiteY3" fmla="*/ 0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48100" h="400050">
                <a:moveTo>
                  <a:pt x="0" y="146050"/>
                </a:moveTo>
                <a:lnTo>
                  <a:pt x="0" y="400050"/>
                </a:lnTo>
                <a:lnTo>
                  <a:pt x="3848100" y="400050"/>
                </a:lnTo>
                <a:lnTo>
                  <a:pt x="3848100" y="0"/>
                </a:lnTo>
              </a:path>
            </a:pathLst>
          </a:custGeom>
          <a:noFill/>
          <a:ln w="127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0" name="フリーフォーム 149"/>
          <p:cNvSpPr/>
          <p:nvPr/>
        </p:nvSpPr>
        <p:spPr>
          <a:xfrm>
            <a:off x="7537079" y="4953000"/>
            <a:ext cx="2053734" cy="298450"/>
          </a:xfrm>
          <a:custGeom>
            <a:avLst/>
            <a:gdLst>
              <a:gd name="connsiteX0" fmla="*/ 0 w 2755900"/>
              <a:gd name="connsiteY0" fmla="*/ 88900 h 298450"/>
              <a:gd name="connsiteX1" fmla="*/ 1035050 w 2755900"/>
              <a:gd name="connsiteY1" fmla="*/ 298450 h 298450"/>
              <a:gd name="connsiteX2" fmla="*/ 2755900 w 2755900"/>
              <a:gd name="connsiteY2" fmla="*/ 298450 h 298450"/>
              <a:gd name="connsiteX3" fmla="*/ 2755900 w 2755900"/>
              <a:gd name="connsiteY3" fmla="*/ 0 h 298450"/>
              <a:gd name="connsiteX0" fmla="*/ 0 w 2780547"/>
              <a:gd name="connsiteY0" fmla="*/ 141287 h 298450"/>
              <a:gd name="connsiteX1" fmla="*/ 1059697 w 2780547"/>
              <a:gd name="connsiteY1" fmla="*/ 298450 h 298450"/>
              <a:gd name="connsiteX2" fmla="*/ 2780547 w 2780547"/>
              <a:gd name="connsiteY2" fmla="*/ 298450 h 298450"/>
              <a:gd name="connsiteX3" fmla="*/ 2780547 w 2780547"/>
              <a:gd name="connsiteY3" fmla="*/ 0 h 298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80547" h="298450">
                <a:moveTo>
                  <a:pt x="0" y="141287"/>
                </a:moveTo>
                <a:lnTo>
                  <a:pt x="1059697" y="298450"/>
                </a:lnTo>
                <a:lnTo>
                  <a:pt x="2780547" y="298450"/>
                </a:lnTo>
                <a:lnTo>
                  <a:pt x="2780547" y="0"/>
                </a:lnTo>
              </a:path>
            </a:pathLst>
          </a:cu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52" name="直線コネクタ 151"/>
          <p:cNvCxnSpPr/>
          <p:nvPr/>
        </p:nvCxnSpPr>
        <p:spPr>
          <a:xfrm>
            <a:off x="5767942" y="5097772"/>
            <a:ext cx="166212" cy="0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直線コネクタ 152"/>
          <p:cNvCxnSpPr/>
          <p:nvPr/>
        </p:nvCxnSpPr>
        <p:spPr>
          <a:xfrm>
            <a:off x="6001230" y="5097772"/>
            <a:ext cx="1559662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52784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051517" cy="1992182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/>
          <a:srcRect b="27857"/>
          <a:stretch/>
        </p:blipFill>
        <p:spPr>
          <a:xfrm>
            <a:off x="14073" y="3545335"/>
            <a:ext cx="4037444" cy="2705306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9673" y="920651"/>
            <a:ext cx="4037444" cy="4731184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/>
        </p:nvPicPr>
        <p:blipFill rotWithShape="1">
          <a:blip r:embed="rId3"/>
          <a:srcRect t="75763"/>
          <a:stretch/>
        </p:blipFill>
        <p:spPr>
          <a:xfrm>
            <a:off x="4179673" y="26160"/>
            <a:ext cx="4037444" cy="908873"/>
          </a:xfrm>
          <a:prstGeom prst="rect">
            <a:avLst/>
          </a:prstGeom>
        </p:spPr>
      </p:pic>
      <p:pic>
        <p:nvPicPr>
          <p:cNvPr id="2" name="図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992182"/>
            <a:ext cx="4051517" cy="1413613"/>
          </a:xfrm>
          <a:prstGeom prst="rect">
            <a:avLst/>
          </a:prstGeom>
        </p:spPr>
      </p:pic>
      <p:sp>
        <p:nvSpPr>
          <p:cNvPr id="3" name="正方形/長方形 2"/>
          <p:cNvSpPr/>
          <p:nvPr/>
        </p:nvSpPr>
        <p:spPr>
          <a:xfrm>
            <a:off x="1537335" y="4572635"/>
            <a:ext cx="221615" cy="12319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1798480" y="4572635"/>
            <a:ext cx="354170" cy="12319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1716247" y="5188585"/>
            <a:ext cx="221615" cy="12319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1977392" y="5188585"/>
            <a:ext cx="354170" cy="12319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1054259" y="5012373"/>
            <a:ext cx="221615" cy="12319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4911724" y="3298833"/>
            <a:ext cx="286067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800" dirty="0" smtClean="0"/>
              <a:t>複雑な内積を、カーネル関数と言うシンプルな形に変換できる</a:t>
            </a:r>
            <a:endParaRPr kumimoji="1" lang="ja-JP" altLang="en-US" sz="800" dirty="0"/>
          </a:p>
        </p:txBody>
      </p:sp>
      <p:sp>
        <p:nvSpPr>
          <p:cNvPr id="15" name="正方形/長方形 14"/>
          <p:cNvSpPr/>
          <p:nvPr/>
        </p:nvSpPr>
        <p:spPr>
          <a:xfrm>
            <a:off x="5909865" y="3470578"/>
            <a:ext cx="221615" cy="12319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6171010" y="3470578"/>
            <a:ext cx="246459" cy="12319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5049658" y="3470578"/>
            <a:ext cx="289105" cy="123190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5378293" y="3470578"/>
            <a:ext cx="315276" cy="123190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4512469" y="3470578"/>
            <a:ext cx="360123" cy="123190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4735283" y="3203467"/>
            <a:ext cx="243777" cy="12319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5110479" y="3205604"/>
            <a:ext cx="294971" cy="123190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6406356" y="2310254"/>
            <a:ext cx="340519" cy="123190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5034024" y="2934947"/>
            <a:ext cx="294971" cy="123190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3509169" y="5895518"/>
            <a:ext cx="360123" cy="123190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4779948" y="64260"/>
            <a:ext cx="360123" cy="123190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5270573" y="64260"/>
            <a:ext cx="360123" cy="123190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2650569" y="1822082"/>
            <a:ext cx="1404000" cy="12319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28157" y="2008532"/>
            <a:ext cx="432000" cy="12319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/>
          <p:cNvSpPr/>
          <p:nvPr/>
        </p:nvSpPr>
        <p:spPr>
          <a:xfrm>
            <a:off x="1858395" y="2649040"/>
            <a:ext cx="108000" cy="123190"/>
          </a:xfrm>
          <a:prstGeom prst="rect">
            <a:avLst/>
          </a:prstGeom>
          <a:noFill/>
          <a:ln w="6350">
            <a:solidFill>
              <a:srgbClr val="993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/>
          <p:cNvSpPr/>
          <p:nvPr/>
        </p:nvSpPr>
        <p:spPr>
          <a:xfrm>
            <a:off x="159017" y="3083412"/>
            <a:ext cx="108000" cy="123190"/>
          </a:xfrm>
          <a:prstGeom prst="rect">
            <a:avLst/>
          </a:prstGeom>
          <a:noFill/>
          <a:ln w="6350">
            <a:solidFill>
              <a:srgbClr val="993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/>
        </p:nvSpPr>
        <p:spPr>
          <a:xfrm>
            <a:off x="5966672" y="592658"/>
            <a:ext cx="360000" cy="123190"/>
          </a:xfrm>
          <a:prstGeom prst="rect">
            <a:avLst/>
          </a:prstGeom>
          <a:noFill/>
          <a:ln w="6350">
            <a:solidFill>
              <a:srgbClr val="993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/>
        </p:nvSpPr>
        <p:spPr>
          <a:xfrm>
            <a:off x="7078848" y="592318"/>
            <a:ext cx="216000" cy="123190"/>
          </a:xfrm>
          <a:prstGeom prst="rect">
            <a:avLst/>
          </a:prstGeom>
          <a:noFill/>
          <a:ln w="6350">
            <a:solidFill>
              <a:srgbClr val="993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/>
        </p:nvSpPr>
        <p:spPr>
          <a:xfrm>
            <a:off x="1843739" y="1448387"/>
            <a:ext cx="305552" cy="14906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/>
          <p:cNvSpPr/>
          <p:nvPr/>
        </p:nvSpPr>
        <p:spPr>
          <a:xfrm>
            <a:off x="1237737" y="1448387"/>
            <a:ext cx="336107" cy="14906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/>
          <p:cNvSpPr/>
          <p:nvPr/>
        </p:nvSpPr>
        <p:spPr>
          <a:xfrm>
            <a:off x="1139666" y="1448387"/>
            <a:ext cx="95019" cy="149060"/>
          </a:xfrm>
          <a:prstGeom prst="rect">
            <a:avLst/>
          </a:prstGeom>
          <a:noFill/>
          <a:ln w="63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/>
          <p:cNvSpPr/>
          <p:nvPr/>
        </p:nvSpPr>
        <p:spPr>
          <a:xfrm>
            <a:off x="1704907" y="1448387"/>
            <a:ext cx="78528" cy="149060"/>
          </a:xfrm>
          <a:prstGeom prst="rect">
            <a:avLst/>
          </a:prstGeom>
          <a:noFill/>
          <a:ln w="63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36"/>
          <p:cNvSpPr/>
          <p:nvPr/>
        </p:nvSpPr>
        <p:spPr>
          <a:xfrm>
            <a:off x="723832" y="1448387"/>
            <a:ext cx="78528" cy="149060"/>
          </a:xfrm>
          <a:prstGeom prst="rect">
            <a:avLst/>
          </a:prstGeom>
          <a:noFill/>
          <a:ln w="63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37"/>
          <p:cNvSpPr/>
          <p:nvPr/>
        </p:nvSpPr>
        <p:spPr>
          <a:xfrm>
            <a:off x="141977" y="1811522"/>
            <a:ext cx="889897" cy="149060"/>
          </a:xfrm>
          <a:prstGeom prst="rect">
            <a:avLst/>
          </a:prstGeom>
          <a:noFill/>
          <a:ln w="63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38"/>
          <p:cNvSpPr/>
          <p:nvPr/>
        </p:nvSpPr>
        <p:spPr>
          <a:xfrm>
            <a:off x="1236610" y="377766"/>
            <a:ext cx="78528" cy="149060"/>
          </a:xfrm>
          <a:prstGeom prst="rect">
            <a:avLst/>
          </a:prstGeom>
          <a:noFill/>
          <a:ln w="63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正方形/長方形 39"/>
          <p:cNvSpPr/>
          <p:nvPr/>
        </p:nvSpPr>
        <p:spPr>
          <a:xfrm>
            <a:off x="1153955" y="2696189"/>
            <a:ext cx="95019" cy="149060"/>
          </a:xfrm>
          <a:prstGeom prst="rect">
            <a:avLst/>
          </a:prstGeom>
          <a:noFill/>
          <a:ln w="63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正方形/長方形 40"/>
          <p:cNvSpPr/>
          <p:nvPr/>
        </p:nvSpPr>
        <p:spPr>
          <a:xfrm>
            <a:off x="740410" y="2696189"/>
            <a:ext cx="71389" cy="149060"/>
          </a:xfrm>
          <a:prstGeom prst="rect">
            <a:avLst/>
          </a:prstGeom>
          <a:noFill/>
          <a:ln w="63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正方形/長方形 41"/>
          <p:cNvSpPr/>
          <p:nvPr/>
        </p:nvSpPr>
        <p:spPr>
          <a:xfrm>
            <a:off x="701233" y="4559700"/>
            <a:ext cx="71389" cy="149060"/>
          </a:xfrm>
          <a:prstGeom prst="rect">
            <a:avLst/>
          </a:prstGeom>
          <a:noFill/>
          <a:ln w="63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正方形/長方形 42"/>
          <p:cNvSpPr/>
          <p:nvPr/>
        </p:nvSpPr>
        <p:spPr>
          <a:xfrm>
            <a:off x="1315138" y="4546765"/>
            <a:ext cx="182667" cy="149060"/>
          </a:xfrm>
          <a:prstGeom prst="rect">
            <a:avLst/>
          </a:prstGeom>
          <a:noFill/>
          <a:ln w="63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正方形/長方形 43"/>
          <p:cNvSpPr/>
          <p:nvPr/>
        </p:nvSpPr>
        <p:spPr>
          <a:xfrm>
            <a:off x="2753413" y="4823458"/>
            <a:ext cx="1115879" cy="149060"/>
          </a:xfrm>
          <a:prstGeom prst="rect">
            <a:avLst/>
          </a:prstGeom>
          <a:noFill/>
          <a:ln w="63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正方形/長方形 44"/>
          <p:cNvSpPr/>
          <p:nvPr/>
        </p:nvSpPr>
        <p:spPr>
          <a:xfrm>
            <a:off x="1255023" y="2626879"/>
            <a:ext cx="894268" cy="29321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正方形/長方形 45"/>
          <p:cNvSpPr/>
          <p:nvPr/>
        </p:nvSpPr>
        <p:spPr>
          <a:xfrm>
            <a:off x="980001" y="2618941"/>
            <a:ext cx="162000" cy="324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正方形/長方形 46"/>
          <p:cNvSpPr/>
          <p:nvPr/>
        </p:nvSpPr>
        <p:spPr>
          <a:xfrm>
            <a:off x="973259" y="1361691"/>
            <a:ext cx="162000" cy="324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正方形/長方形 47"/>
          <p:cNvSpPr/>
          <p:nvPr/>
        </p:nvSpPr>
        <p:spPr>
          <a:xfrm>
            <a:off x="942988" y="4464058"/>
            <a:ext cx="360000" cy="324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正方形/長方形 48"/>
          <p:cNvSpPr/>
          <p:nvPr/>
        </p:nvSpPr>
        <p:spPr>
          <a:xfrm>
            <a:off x="1500851" y="4534614"/>
            <a:ext cx="694661" cy="182888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正方形/長方形 49"/>
          <p:cNvSpPr/>
          <p:nvPr/>
        </p:nvSpPr>
        <p:spPr>
          <a:xfrm>
            <a:off x="1685464" y="5153973"/>
            <a:ext cx="694661" cy="182888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正方形/長方形 51"/>
          <p:cNvSpPr/>
          <p:nvPr/>
        </p:nvSpPr>
        <p:spPr>
          <a:xfrm>
            <a:off x="2764661" y="1849589"/>
            <a:ext cx="180000" cy="79200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正方形/長方形 52"/>
          <p:cNvSpPr/>
          <p:nvPr/>
        </p:nvSpPr>
        <p:spPr>
          <a:xfrm>
            <a:off x="3262569" y="1849589"/>
            <a:ext cx="180000" cy="79200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正方形/長方形 53"/>
          <p:cNvSpPr/>
          <p:nvPr/>
        </p:nvSpPr>
        <p:spPr>
          <a:xfrm>
            <a:off x="3657861" y="1849589"/>
            <a:ext cx="180000" cy="79200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正方形/長方形 54"/>
          <p:cNvSpPr/>
          <p:nvPr/>
        </p:nvSpPr>
        <p:spPr>
          <a:xfrm>
            <a:off x="213777" y="2035289"/>
            <a:ext cx="163636" cy="79200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正方形/長方形 55"/>
          <p:cNvSpPr/>
          <p:nvPr/>
        </p:nvSpPr>
        <p:spPr>
          <a:xfrm>
            <a:off x="530010" y="1493619"/>
            <a:ext cx="163636" cy="79200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正方形/長方形 56"/>
          <p:cNvSpPr/>
          <p:nvPr/>
        </p:nvSpPr>
        <p:spPr>
          <a:xfrm>
            <a:off x="1375591" y="1493619"/>
            <a:ext cx="163636" cy="79200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正方形/長方形 57"/>
          <p:cNvSpPr/>
          <p:nvPr/>
        </p:nvSpPr>
        <p:spPr>
          <a:xfrm>
            <a:off x="1955739" y="1493619"/>
            <a:ext cx="163636" cy="79200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正方形/長方形 58"/>
          <p:cNvSpPr/>
          <p:nvPr/>
        </p:nvSpPr>
        <p:spPr>
          <a:xfrm>
            <a:off x="530010" y="2741341"/>
            <a:ext cx="163636" cy="79200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正方形/長方形 59"/>
          <p:cNvSpPr/>
          <p:nvPr/>
        </p:nvSpPr>
        <p:spPr>
          <a:xfrm>
            <a:off x="1665592" y="2671035"/>
            <a:ext cx="72000" cy="79200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正方形/長方形 60"/>
          <p:cNvSpPr/>
          <p:nvPr/>
        </p:nvSpPr>
        <p:spPr>
          <a:xfrm>
            <a:off x="474243" y="3277712"/>
            <a:ext cx="79200" cy="95832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2" name="正方形/長方形 61"/>
          <p:cNvSpPr/>
          <p:nvPr/>
        </p:nvSpPr>
        <p:spPr>
          <a:xfrm>
            <a:off x="875424" y="3277712"/>
            <a:ext cx="65455" cy="95832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3" name="正方形/長方形 62"/>
          <p:cNvSpPr/>
          <p:nvPr/>
        </p:nvSpPr>
        <p:spPr>
          <a:xfrm>
            <a:off x="1255788" y="3277712"/>
            <a:ext cx="65455" cy="95832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4" name="正方形/長方形 63"/>
          <p:cNvSpPr/>
          <p:nvPr/>
        </p:nvSpPr>
        <p:spPr>
          <a:xfrm>
            <a:off x="2268524" y="3239753"/>
            <a:ext cx="504000" cy="143317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5" name="正方形/長方形 64"/>
          <p:cNvSpPr/>
          <p:nvPr/>
        </p:nvSpPr>
        <p:spPr>
          <a:xfrm>
            <a:off x="944479" y="3969542"/>
            <a:ext cx="72000" cy="95832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6" name="正方形/長方形 65"/>
          <p:cNvSpPr/>
          <p:nvPr/>
        </p:nvSpPr>
        <p:spPr>
          <a:xfrm>
            <a:off x="1053733" y="3969542"/>
            <a:ext cx="72000" cy="95832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7" name="正方形/長方形 66"/>
          <p:cNvSpPr/>
          <p:nvPr/>
        </p:nvSpPr>
        <p:spPr>
          <a:xfrm>
            <a:off x="591688" y="4583670"/>
            <a:ext cx="72000" cy="95832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8" name="正方形/長方形 67"/>
          <p:cNvSpPr/>
          <p:nvPr/>
        </p:nvSpPr>
        <p:spPr>
          <a:xfrm>
            <a:off x="1172211" y="5030408"/>
            <a:ext cx="72000" cy="87120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9" name="正方形/長方形 68"/>
          <p:cNvSpPr/>
          <p:nvPr/>
        </p:nvSpPr>
        <p:spPr>
          <a:xfrm>
            <a:off x="1823917" y="5201857"/>
            <a:ext cx="72000" cy="87120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0" name="正方形/長方形 69"/>
          <p:cNvSpPr/>
          <p:nvPr/>
        </p:nvSpPr>
        <p:spPr>
          <a:xfrm>
            <a:off x="2080481" y="5209198"/>
            <a:ext cx="216000" cy="87120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1" name="正方形/長方形 70"/>
          <p:cNvSpPr/>
          <p:nvPr/>
        </p:nvSpPr>
        <p:spPr>
          <a:xfrm>
            <a:off x="1643850" y="4587619"/>
            <a:ext cx="72000" cy="87120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2" name="正方形/長方形 71"/>
          <p:cNvSpPr/>
          <p:nvPr/>
        </p:nvSpPr>
        <p:spPr>
          <a:xfrm>
            <a:off x="1902869" y="4589364"/>
            <a:ext cx="216000" cy="87120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3" name="正方形/長方形 72"/>
          <p:cNvSpPr/>
          <p:nvPr/>
        </p:nvSpPr>
        <p:spPr>
          <a:xfrm>
            <a:off x="2903898" y="5197094"/>
            <a:ext cx="72000" cy="108000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4" name="正方形/長方形 73"/>
          <p:cNvSpPr/>
          <p:nvPr/>
        </p:nvSpPr>
        <p:spPr>
          <a:xfrm>
            <a:off x="3301826" y="5201865"/>
            <a:ext cx="216000" cy="108000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5" name="正方形/長方形 74"/>
          <p:cNvSpPr/>
          <p:nvPr/>
        </p:nvSpPr>
        <p:spPr>
          <a:xfrm>
            <a:off x="3629897" y="5912618"/>
            <a:ext cx="65455" cy="89256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6" name="正方形/長方形 75"/>
          <p:cNvSpPr/>
          <p:nvPr/>
        </p:nvSpPr>
        <p:spPr>
          <a:xfrm>
            <a:off x="3726702" y="5912618"/>
            <a:ext cx="65455" cy="89256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7" name="テキスト ボックス 76"/>
          <p:cNvSpPr txBox="1"/>
          <p:nvPr/>
        </p:nvSpPr>
        <p:spPr>
          <a:xfrm>
            <a:off x="1977392" y="3413527"/>
            <a:ext cx="181476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700" dirty="0" smtClean="0">
                <a:solidFill>
                  <a:srgbClr val="0000FF"/>
                </a:solidFill>
              </a:rPr>
              <a:t>行動と状態</a:t>
            </a:r>
            <a:r>
              <a:rPr kumimoji="1" lang="ja-JP" altLang="en-US" sz="700" dirty="0" smtClean="0"/>
              <a:t>は</a:t>
            </a:r>
            <a:r>
              <a:rPr kumimoji="1" lang="ja-JP" altLang="en-US" sz="700" dirty="0" smtClean="0">
                <a:solidFill>
                  <a:schemeClr val="accent2"/>
                </a:solidFill>
              </a:rPr>
              <a:t>シナリオとステップ数</a:t>
            </a:r>
            <a:r>
              <a:rPr kumimoji="1" lang="ja-JP" altLang="en-US" sz="700" dirty="0" smtClean="0"/>
              <a:t>で決まる</a:t>
            </a:r>
            <a:endParaRPr kumimoji="1" lang="ja-JP" altLang="en-US" sz="700" dirty="0"/>
          </a:p>
        </p:txBody>
      </p:sp>
      <p:sp>
        <p:nvSpPr>
          <p:cNvPr id="78" name="正方形/長方形 77"/>
          <p:cNvSpPr/>
          <p:nvPr/>
        </p:nvSpPr>
        <p:spPr>
          <a:xfrm>
            <a:off x="1025524" y="1366888"/>
            <a:ext cx="72000" cy="79200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0" name="テキスト ボックス 79"/>
          <p:cNvSpPr txBox="1"/>
          <p:nvPr/>
        </p:nvSpPr>
        <p:spPr>
          <a:xfrm>
            <a:off x="630331" y="1197460"/>
            <a:ext cx="111384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700" dirty="0" smtClean="0">
                <a:solidFill>
                  <a:schemeClr val="accent2"/>
                </a:solidFill>
              </a:rPr>
              <a:t>B: </a:t>
            </a:r>
            <a:r>
              <a:rPr kumimoji="1" lang="ja-JP" altLang="en-US" sz="700" dirty="0" smtClean="0">
                <a:solidFill>
                  <a:schemeClr val="accent2"/>
                </a:solidFill>
              </a:rPr>
              <a:t>シナリオとステップ数</a:t>
            </a:r>
            <a:endParaRPr kumimoji="1" lang="ja-JP" altLang="en-US" sz="700" dirty="0"/>
          </a:p>
        </p:txBody>
      </p:sp>
      <p:sp>
        <p:nvSpPr>
          <p:cNvPr id="81" name="正方形/長方形 80"/>
          <p:cNvSpPr/>
          <p:nvPr/>
        </p:nvSpPr>
        <p:spPr>
          <a:xfrm>
            <a:off x="983174" y="4467097"/>
            <a:ext cx="288000" cy="79200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2" name="正方形/長方形 81"/>
          <p:cNvSpPr/>
          <p:nvPr/>
        </p:nvSpPr>
        <p:spPr>
          <a:xfrm>
            <a:off x="1704032" y="5030141"/>
            <a:ext cx="72000" cy="87120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4" name="フリーフォーム 83"/>
          <p:cNvSpPr/>
          <p:nvPr/>
        </p:nvSpPr>
        <p:spPr>
          <a:xfrm>
            <a:off x="-50800" y="1606550"/>
            <a:ext cx="1612900" cy="2921000"/>
          </a:xfrm>
          <a:custGeom>
            <a:avLst/>
            <a:gdLst>
              <a:gd name="connsiteX0" fmla="*/ 1352550 w 1612900"/>
              <a:gd name="connsiteY0" fmla="*/ 0 h 2921000"/>
              <a:gd name="connsiteX1" fmla="*/ 1352550 w 1612900"/>
              <a:gd name="connsiteY1" fmla="*/ 120650 h 2921000"/>
              <a:gd name="connsiteX2" fmla="*/ 0 w 1612900"/>
              <a:gd name="connsiteY2" fmla="*/ 120650 h 2921000"/>
              <a:gd name="connsiteX3" fmla="*/ 0 w 1612900"/>
              <a:gd name="connsiteY3" fmla="*/ 2832100 h 2921000"/>
              <a:gd name="connsiteX4" fmla="*/ 1612900 w 1612900"/>
              <a:gd name="connsiteY4" fmla="*/ 2832100 h 2921000"/>
              <a:gd name="connsiteX5" fmla="*/ 1612900 w 1612900"/>
              <a:gd name="connsiteY5" fmla="*/ 2921000 h 292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12900" h="2921000">
                <a:moveTo>
                  <a:pt x="1352550" y="0"/>
                </a:moveTo>
                <a:lnTo>
                  <a:pt x="1352550" y="120650"/>
                </a:lnTo>
                <a:lnTo>
                  <a:pt x="0" y="120650"/>
                </a:lnTo>
                <a:lnTo>
                  <a:pt x="0" y="2832100"/>
                </a:lnTo>
                <a:lnTo>
                  <a:pt x="1612900" y="2832100"/>
                </a:lnTo>
                <a:lnTo>
                  <a:pt x="1612900" y="2921000"/>
                </a:lnTo>
              </a:path>
            </a:pathLst>
          </a:cu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5" name="テキスト ボックス 84"/>
          <p:cNvSpPr txBox="1"/>
          <p:nvPr/>
        </p:nvSpPr>
        <p:spPr>
          <a:xfrm>
            <a:off x="2243973" y="4471553"/>
            <a:ext cx="13828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700" dirty="0">
                <a:solidFill>
                  <a:srgbClr val="00B050"/>
                </a:solidFill>
              </a:rPr>
              <a:t>基底</a:t>
            </a:r>
            <a:r>
              <a:rPr lang="ja-JP" altLang="en-US" sz="700" dirty="0" smtClean="0">
                <a:solidFill>
                  <a:srgbClr val="00B050"/>
                </a:solidFill>
              </a:rPr>
              <a:t>関数</a:t>
            </a:r>
            <a:r>
              <a:rPr lang="ja-JP" altLang="en-US" sz="700" dirty="0" smtClean="0"/>
              <a:t>を</a:t>
            </a:r>
            <a:r>
              <a:rPr lang="ja-JP" altLang="en-US" sz="700" dirty="0" smtClean="0">
                <a:solidFill>
                  <a:srgbClr val="FF0000"/>
                </a:solidFill>
              </a:rPr>
              <a:t>高次元ベクトル空間</a:t>
            </a:r>
            <a:endParaRPr lang="en-US" altLang="ja-JP" sz="700" dirty="0" smtClean="0">
              <a:solidFill>
                <a:srgbClr val="FF0000"/>
              </a:solidFill>
            </a:endParaRPr>
          </a:p>
          <a:p>
            <a:r>
              <a:rPr lang="ja-JP" altLang="en-US" sz="700" dirty="0" smtClean="0"/>
              <a:t>における内積に置き換える</a:t>
            </a:r>
            <a:endParaRPr kumimoji="1" lang="ja-JP" altLang="en-US" sz="700" dirty="0"/>
          </a:p>
        </p:txBody>
      </p:sp>
      <p:sp>
        <p:nvSpPr>
          <p:cNvPr id="83" name="正方形/長方形 82"/>
          <p:cNvSpPr/>
          <p:nvPr/>
        </p:nvSpPr>
        <p:spPr>
          <a:xfrm>
            <a:off x="1025524" y="2623856"/>
            <a:ext cx="72000" cy="79200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6" name="テキスト ボックス 85"/>
          <p:cNvSpPr txBox="1"/>
          <p:nvPr/>
        </p:nvSpPr>
        <p:spPr>
          <a:xfrm>
            <a:off x="630331" y="2454428"/>
            <a:ext cx="111384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700" dirty="0" smtClean="0">
                <a:solidFill>
                  <a:schemeClr val="accent2"/>
                </a:solidFill>
              </a:rPr>
              <a:t>B: </a:t>
            </a:r>
            <a:r>
              <a:rPr kumimoji="1" lang="ja-JP" altLang="en-US" sz="700" dirty="0" smtClean="0">
                <a:solidFill>
                  <a:schemeClr val="accent2"/>
                </a:solidFill>
              </a:rPr>
              <a:t>シナリオとステップ数</a:t>
            </a:r>
            <a:endParaRPr kumimoji="1" lang="ja-JP" altLang="en-US" sz="700" dirty="0"/>
          </a:p>
        </p:txBody>
      </p:sp>
      <p:sp>
        <p:nvSpPr>
          <p:cNvPr id="7" name="フリーフォーム 6"/>
          <p:cNvSpPr/>
          <p:nvPr/>
        </p:nvSpPr>
        <p:spPr>
          <a:xfrm>
            <a:off x="1965960" y="2506980"/>
            <a:ext cx="327660" cy="137160"/>
          </a:xfrm>
          <a:custGeom>
            <a:avLst/>
            <a:gdLst>
              <a:gd name="connsiteX0" fmla="*/ 0 w 327660"/>
              <a:gd name="connsiteY0" fmla="*/ 137160 h 137160"/>
              <a:gd name="connsiteX1" fmla="*/ 327660 w 327660"/>
              <a:gd name="connsiteY1" fmla="*/ 0 h 137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27660" h="137160">
                <a:moveTo>
                  <a:pt x="0" y="137160"/>
                </a:moveTo>
                <a:lnTo>
                  <a:pt x="327660" y="0"/>
                </a:lnTo>
              </a:path>
            </a:pathLst>
          </a:custGeom>
          <a:noFill/>
          <a:ln w="6350">
            <a:solidFill>
              <a:srgbClr val="993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2354659" y="2393246"/>
            <a:ext cx="10300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800" dirty="0">
                <a:solidFill>
                  <a:srgbClr val="9933FF"/>
                </a:solidFill>
              </a:rPr>
              <a:t>中心</a:t>
            </a:r>
            <a:r>
              <a:rPr lang="ja-JP" altLang="en-US" sz="800" dirty="0" smtClean="0">
                <a:solidFill>
                  <a:srgbClr val="9933FF"/>
                </a:solidFill>
              </a:rPr>
              <a:t>は予め格子状に用意しておく</a:t>
            </a:r>
            <a:endParaRPr kumimoji="1" lang="ja-JP" altLang="en-US" sz="800" dirty="0">
              <a:solidFill>
                <a:srgbClr val="9933FF"/>
              </a:solidFill>
            </a:endParaRPr>
          </a:p>
        </p:txBody>
      </p:sp>
      <p:sp>
        <p:nvSpPr>
          <p:cNvPr id="79" name="フリーフォーム 78"/>
          <p:cNvSpPr/>
          <p:nvPr/>
        </p:nvSpPr>
        <p:spPr>
          <a:xfrm>
            <a:off x="22225" y="4714875"/>
            <a:ext cx="1520825" cy="1619250"/>
          </a:xfrm>
          <a:custGeom>
            <a:avLst/>
            <a:gdLst>
              <a:gd name="connsiteX0" fmla="*/ 1520825 w 1520825"/>
              <a:gd name="connsiteY0" fmla="*/ 0 h 1619250"/>
              <a:gd name="connsiteX1" fmla="*/ 1520825 w 1520825"/>
              <a:gd name="connsiteY1" fmla="*/ 104775 h 1619250"/>
              <a:gd name="connsiteX2" fmla="*/ 0 w 1520825"/>
              <a:gd name="connsiteY2" fmla="*/ 104775 h 1619250"/>
              <a:gd name="connsiteX3" fmla="*/ 0 w 1520825"/>
              <a:gd name="connsiteY3" fmla="*/ 1619250 h 1619250"/>
              <a:gd name="connsiteX4" fmla="*/ 168275 w 1520825"/>
              <a:gd name="connsiteY4" fmla="*/ 1619250 h 1619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0825" h="1619250">
                <a:moveTo>
                  <a:pt x="1520825" y="0"/>
                </a:moveTo>
                <a:lnTo>
                  <a:pt x="1520825" y="104775"/>
                </a:lnTo>
                <a:lnTo>
                  <a:pt x="0" y="104775"/>
                </a:lnTo>
                <a:lnTo>
                  <a:pt x="0" y="1619250"/>
                </a:lnTo>
                <a:lnTo>
                  <a:pt x="168275" y="1619250"/>
                </a:lnTo>
              </a:path>
            </a:pathLst>
          </a:cu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87" name="テキスト ボックス 86"/>
          <p:cNvSpPr txBox="1"/>
          <p:nvPr/>
        </p:nvSpPr>
        <p:spPr>
          <a:xfrm>
            <a:off x="267017" y="6250641"/>
            <a:ext cx="37926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600" dirty="0" smtClean="0"/>
              <a:t>ガウスカーネルを使う場合，無限次元空間での類似度を評価する．</a:t>
            </a:r>
            <a:endParaRPr lang="en-US" altLang="ja-JP" sz="600" dirty="0" smtClean="0"/>
          </a:p>
          <a:p>
            <a:r>
              <a:rPr lang="ja-JP" altLang="en-US" sz="600" dirty="0"/>
              <a:t>　</a:t>
            </a:r>
            <a:r>
              <a:rPr lang="ja-JP" altLang="en-US" sz="600" dirty="0" smtClean="0"/>
              <a:t>・元が</a:t>
            </a:r>
            <a:r>
              <a:rPr lang="en-US" altLang="ja-JP" sz="600" dirty="0" smtClean="0"/>
              <a:t>1</a:t>
            </a:r>
            <a:r>
              <a:rPr lang="ja-JP" altLang="en-US" sz="600" dirty="0" smtClean="0"/>
              <a:t>次元信号であれば直線状の長さしか評価しないが，分散を加味した類似度に拡張できる．</a:t>
            </a:r>
            <a:endParaRPr lang="en-US" altLang="ja-JP" sz="600" dirty="0" smtClean="0"/>
          </a:p>
          <a:p>
            <a:r>
              <a:rPr lang="ja-JP" altLang="en-US" sz="600" dirty="0"/>
              <a:t>　</a:t>
            </a:r>
            <a:r>
              <a:rPr lang="ja-JP" altLang="en-US" sz="600" dirty="0" smtClean="0"/>
              <a:t>・元が</a:t>
            </a:r>
            <a:r>
              <a:rPr lang="en-US" altLang="ja-JP" sz="600" dirty="0" smtClean="0"/>
              <a:t>2</a:t>
            </a:r>
            <a:r>
              <a:rPr lang="ja-JP" altLang="en-US" sz="600" dirty="0" smtClean="0"/>
              <a:t>次元信号であれば平面状の長さしか評価しないが，同上．</a:t>
            </a:r>
            <a:endParaRPr lang="en-US" altLang="ja-JP" sz="600" dirty="0" smtClean="0"/>
          </a:p>
          <a:p>
            <a:r>
              <a:rPr lang="ja-JP" altLang="en-US" sz="600" dirty="0" smtClean="0"/>
              <a:t>似たような状態と行動が繰り返し現れる場合，価値関数の値が大きくなる．</a:t>
            </a:r>
            <a:endParaRPr kumimoji="1" lang="ja-JP" altLang="en-US" sz="600" dirty="0"/>
          </a:p>
        </p:txBody>
      </p:sp>
      <p:pic>
        <p:nvPicPr>
          <p:cNvPr id="88" name="図 87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24316" y="6610428"/>
            <a:ext cx="1374615" cy="1063035"/>
          </a:xfrm>
          <a:prstGeom prst="rect">
            <a:avLst/>
          </a:prstGeom>
        </p:spPr>
      </p:pic>
      <p:pic>
        <p:nvPicPr>
          <p:cNvPr id="51" name="図 50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61228" y="5747917"/>
            <a:ext cx="1228672" cy="862511"/>
          </a:xfrm>
          <a:prstGeom prst="rect">
            <a:avLst/>
          </a:prstGeom>
        </p:spPr>
      </p:pic>
      <p:cxnSp>
        <p:nvCxnSpPr>
          <p:cNvPr id="90" name="直線矢印コネクタ 89"/>
          <p:cNvCxnSpPr/>
          <p:nvPr/>
        </p:nvCxnSpPr>
        <p:spPr>
          <a:xfrm>
            <a:off x="4540330" y="6275406"/>
            <a:ext cx="173181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4" name="グループ化 93"/>
          <p:cNvGrpSpPr/>
          <p:nvPr/>
        </p:nvGrpSpPr>
        <p:grpSpPr>
          <a:xfrm>
            <a:off x="4512387" y="6610428"/>
            <a:ext cx="1123258" cy="1123258"/>
            <a:chOff x="4512387" y="6001874"/>
            <a:chExt cx="1731812" cy="1731812"/>
          </a:xfrm>
        </p:grpSpPr>
        <p:cxnSp>
          <p:nvCxnSpPr>
            <p:cNvPr id="92" name="直線矢印コネクタ 91"/>
            <p:cNvCxnSpPr/>
            <p:nvPr/>
          </p:nvCxnSpPr>
          <p:spPr>
            <a:xfrm>
              <a:off x="4512387" y="7530465"/>
              <a:ext cx="1731812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線矢印コネクタ 92"/>
            <p:cNvCxnSpPr/>
            <p:nvPr/>
          </p:nvCxnSpPr>
          <p:spPr>
            <a:xfrm rot="16200000">
              <a:off x="3856752" y="6867780"/>
              <a:ext cx="1731812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5" name="正方形/長方形 94"/>
          <p:cNvSpPr/>
          <p:nvPr/>
        </p:nvSpPr>
        <p:spPr>
          <a:xfrm>
            <a:off x="4179673" y="8225448"/>
            <a:ext cx="3725562" cy="1195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6" name="円/楕円 95"/>
          <p:cNvSpPr/>
          <p:nvPr/>
        </p:nvSpPr>
        <p:spPr>
          <a:xfrm>
            <a:off x="4738156" y="6231486"/>
            <a:ext cx="83583" cy="83583"/>
          </a:xfrm>
          <a:prstGeom prst="ellipse">
            <a:avLst/>
          </a:prstGeom>
          <a:solidFill>
            <a:schemeClr val="bg1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7" name="円/楕円 96"/>
          <p:cNvSpPr/>
          <p:nvPr/>
        </p:nvSpPr>
        <p:spPr>
          <a:xfrm>
            <a:off x="5194210" y="6231486"/>
            <a:ext cx="83583" cy="83583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99" name="直線コネクタ 98"/>
          <p:cNvCxnSpPr/>
          <p:nvPr/>
        </p:nvCxnSpPr>
        <p:spPr>
          <a:xfrm>
            <a:off x="7337425" y="5778500"/>
            <a:ext cx="0" cy="702973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線コネクタ 99"/>
          <p:cNvCxnSpPr/>
          <p:nvPr/>
        </p:nvCxnSpPr>
        <p:spPr>
          <a:xfrm>
            <a:off x="7613650" y="5778500"/>
            <a:ext cx="0" cy="70297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円/楕円 100"/>
          <p:cNvSpPr/>
          <p:nvPr/>
        </p:nvSpPr>
        <p:spPr>
          <a:xfrm>
            <a:off x="7300372" y="6483180"/>
            <a:ext cx="101135" cy="101135"/>
          </a:xfrm>
          <a:prstGeom prst="ellipse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2" name="円/楕円 101"/>
          <p:cNvSpPr/>
          <p:nvPr/>
        </p:nvSpPr>
        <p:spPr>
          <a:xfrm>
            <a:off x="7575451" y="6483180"/>
            <a:ext cx="101135" cy="10113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3" name="円/楕円 102"/>
          <p:cNvSpPr/>
          <p:nvPr/>
        </p:nvSpPr>
        <p:spPr>
          <a:xfrm>
            <a:off x="6945257" y="5939168"/>
            <a:ext cx="83583" cy="101135"/>
          </a:xfrm>
          <a:prstGeom prst="ellipse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4" name="円/楕円 103"/>
          <p:cNvSpPr/>
          <p:nvPr/>
        </p:nvSpPr>
        <p:spPr>
          <a:xfrm>
            <a:off x="7817236" y="5939168"/>
            <a:ext cx="83583" cy="101135"/>
          </a:xfrm>
          <a:prstGeom prst="ellipse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6" name="フリーフォーム 105"/>
          <p:cNvSpPr/>
          <p:nvPr/>
        </p:nvSpPr>
        <p:spPr>
          <a:xfrm>
            <a:off x="4794250" y="6100035"/>
            <a:ext cx="2508250" cy="444741"/>
          </a:xfrm>
          <a:custGeom>
            <a:avLst/>
            <a:gdLst>
              <a:gd name="connsiteX0" fmla="*/ 0 w 2508250"/>
              <a:gd name="connsiteY0" fmla="*/ 138840 h 444741"/>
              <a:gd name="connsiteX1" fmla="*/ 447675 w 2508250"/>
              <a:gd name="connsiteY1" fmla="*/ 49940 h 444741"/>
              <a:gd name="connsiteX2" fmla="*/ 1047750 w 2508250"/>
              <a:gd name="connsiteY2" fmla="*/ 21365 h 444741"/>
              <a:gd name="connsiteX3" fmla="*/ 1539875 w 2508250"/>
              <a:gd name="connsiteY3" fmla="*/ 5490 h 444741"/>
              <a:gd name="connsiteX4" fmla="*/ 1901825 w 2508250"/>
              <a:gd name="connsiteY4" fmla="*/ 119790 h 444741"/>
              <a:gd name="connsiteX5" fmla="*/ 2235200 w 2508250"/>
              <a:gd name="connsiteY5" fmla="*/ 303940 h 444741"/>
              <a:gd name="connsiteX6" fmla="*/ 2413000 w 2508250"/>
              <a:gd name="connsiteY6" fmla="*/ 427765 h 444741"/>
              <a:gd name="connsiteX7" fmla="*/ 2508250 w 2508250"/>
              <a:gd name="connsiteY7" fmla="*/ 440465 h 444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08250" h="444741">
                <a:moveTo>
                  <a:pt x="0" y="138840"/>
                </a:moveTo>
                <a:cubicBezTo>
                  <a:pt x="136525" y="104179"/>
                  <a:pt x="273050" y="69519"/>
                  <a:pt x="447675" y="49940"/>
                </a:cubicBezTo>
                <a:cubicBezTo>
                  <a:pt x="622300" y="30361"/>
                  <a:pt x="1047750" y="21365"/>
                  <a:pt x="1047750" y="21365"/>
                </a:cubicBezTo>
                <a:cubicBezTo>
                  <a:pt x="1229783" y="13957"/>
                  <a:pt x="1397529" y="-10914"/>
                  <a:pt x="1539875" y="5490"/>
                </a:cubicBezTo>
                <a:cubicBezTo>
                  <a:pt x="1682221" y="21894"/>
                  <a:pt x="1785938" y="70048"/>
                  <a:pt x="1901825" y="119790"/>
                </a:cubicBezTo>
                <a:cubicBezTo>
                  <a:pt x="2017712" y="169532"/>
                  <a:pt x="2150004" y="252611"/>
                  <a:pt x="2235200" y="303940"/>
                </a:cubicBezTo>
                <a:cubicBezTo>
                  <a:pt x="2320396" y="355269"/>
                  <a:pt x="2367492" y="405011"/>
                  <a:pt x="2413000" y="427765"/>
                </a:cubicBezTo>
                <a:cubicBezTo>
                  <a:pt x="2458508" y="450519"/>
                  <a:pt x="2483379" y="445492"/>
                  <a:pt x="2508250" y="440465"/>
                </a:cubicBezTo>
              </a:path>
            </a:pathLst>
          </a:cu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07" name="フリーフォーム 106"/>
          <p:cNvSpPr/>
          <p:nvPr/>
        </p:nvSpPr>
        <p:spPr>
          <a:xfrm>
            <a:off x="5264150" y="6308725"/>
            <a:ext cx="2330450" cy="310100"/>
          </a:xfrm>
          <a:custGeom>
            <a:avLst/>
            <a:gdLst>
              <a:gd name="connsiteX0" fmla="*/ 0 w 2330450"/>
              <a:gd name="connsiteY0" fmla="*/ 0 h 310100"/>
              <a:gd name="connsiteX1" fmla="*/ 676275 w 2330450"/>
              <a:gd name="connsiteY1" fmla="*/ 155575 h 310100"/>
              <a:gd name="connsiteX2" fmla="*/ 1695450 w 2330450"/>
              <a:gd name="connsiteY2" fmla="*/ 285750 h 310100"/>
              <a:gd name="connsiteX3" fmla="*/ 2095500 w 2330450"/>
              <a:gd name="connsiteY3" fmla="*/ 307975 h 310100"/>
              <a:gd name="connsiteX4" fmla="*/ 2330450 w 2330450"/>
              <a:gd name="connsiteY4" fmla="*/ 257175 h 310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30450" h="310100">
                <a:moveTo>
                  <a:pt x="0" y="0"/>
                </a:moveTo>
                <a:cubicBezTo>
                  <a:pt x="196850" y="53975"/>
                  <a:pt x="393700" y="107950"/>
                  <a:pt x="676275" y="155575"/>
                </a:cubicBezTo>
                <a:cubicBezTo>
                  <a:pt x="958850" y="203200"/>
                  <a:pt x="1458913" y="260350"/>
                  <a:pt x="1695450" y="285750"/>
                </a:cubicBezTo>
                <a:cubicBezTo>
                  <a:pt x="1931987" y="311150"/>
                  <a:pt x="1989667" y="312738"/>
                  <a:pt x="2095500" y="307975"/>
                </a:cubicBezTo>
                <a:cubicBezTo>
                  <a:pt x="2201333" y="303213"/>
                  <a:pt x="2265891" y="280194"/>
                  <a:pt x="2330450" y="257175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8" name="テキスト ボックス 107"/>
          <p:cNvSpPr txBox="1"/>
          <p:nvPr/>
        </p:nvSpPr>
        <p:spPr>
          <a:xfrm>
            <a:off x="8033744" y="6308725"/>
            <a:ext cx="18013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800" dirty="0" smtClean="0"/>
              <a:t>横軸無限次元</a:t>
            </a:r>
            <a:endParaRPr kumimoji="1" lang="en-US" altLang="ja-JP" sz="800" dirty="0" smtClean="0"/>
          </a:p>
          <a:p>
            <a:r>
              <a:rPr lang="ja-JP" altLang="en-US" sz="800" dirty="0" smtClean="0"/>
              <a:t>→この方向に内積</a:t>
            </a:r>
            <a:endParaRPr lang="en-US" altLang="ja-JP" sz="800" dirty="0" smtClean="0"/>
          </a:p>
          <a:p>
            <a:r>
              <a:rPr kumimoji="1" lang="ja-JP" altLang="en-US" sz="800" dirty="0" smtClean="0"/>
              <a:t>→距離だけではなく、</a:t>
            </a:r>
            <a:endParaRPr kumimoji="1" lang="en-US" altLang="ja-JP" sz="800" dirty="0" smtClean="0"/>
          </a:p>
          <a:p>
            <a:r>
              <a:rPr lang="ja-JP" altLang="en-US" sz="800" dirty="0"/>
              <a:t>　</a:t>
            </a:r>
            <a:r>
              <a:rPr kumimoji="1" lang="ja-JP" altLang="en-US" sz="800" dirty="0" smtClean="0"/>
              <a:t>分散を考慮した類似度が分かる</a:t>
            </a:r>
            <a:endParaRPr kumimoji="1" lang="ja-JP" altLang="en-US" sz="800" dirty="0"/>
          </a:p>
        </p:txBody>
      </p:sp>
      <p:sp>
        <p:nvSpPr>
          <p:cNvPr id="109" name="円/楕円 108"/>
          <p:cNvSpPr/>
          <p:nvPr/>
        </p:nvSpPr>
        <p:spPr>
          <a:xfrm>
            <a:off x="4872389" y="7386484"/>
            <a:ext cx="83583" cy="83583"/>
          </a:xfrm>
          <a:prstGeom prst="ellipse">
            <a:avLst/>
          </a:prstGeom>
          <a:solidFill>
            <a:schemeClr val="bg1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0" name="円/楕円 109"/>
          <p:cNvSpPr/>
          <p:nvPr/>
        </p:nvSpPr>
        <p:spPr>
          <a:xfrm>
            <a:off x="5261068" y="7166219"/>
            <a:ext cx="83583" cy="83583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1" name="フリーフォーム 110"/>
          <p:cNvSpPr/>
          <p:nvPr/>
        </p:nvSpPr>
        <p:spPr>
          <a:xfrm>
            <a:off x="4942703" y="7197811"/>
            <a:ext cx="2403389" cy="271728"/>
          </a:xfrm>
          <a:custGeom>
            <a:avLst/>
            <a:gdLst>
              <a:gd name="connsiteX0" fmla="*/ 0 w 2403389"/>
              <a:gd name="connsiteY0" fmla="*/ 247135 h 271728"/>
              <a:gd name="connsiteX1" fmla="*/ 1371600 w 2403389"/>
              <a:gd name="connsiteY1" fmla="*/ 265670 h 271728"/>
              <a:gd name="connsiteX2" fmla="*/ 2007973 w 2403389"/>
              <a:gd name="connsiteY2" fmla="*/ 154459 h 271728"/>
              <a:gd name="connsiteX3" fmla="*/ 2403389 w 2403389"/>
              <a:gd name="connsiteY3" fmla="*/ 0 h 271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3389" h="271728">
                <a:moveTo>
                  <a:pt x="0" y="247135"/>
                </a:moveTo>
                <a:cubicBezTo>
                  <a:pt x="518469" y="264125"/>
                  <a:pt x="1036938" y="281116"/>
                  <a:pt x="1371600" y="265670"/>
                </a:cubicBezTo>
                <a:cubicBezTo>
                  <a:pt x="1706262" y="250224"/>
                  <a:pt x="1836008" y="198737"/>
                  <a:pt x="2007973" y="154459"/>
                </a:cubicBezTo>
                <a:cubicBezTo>
                  <a:pt x="2179938" y="110181"/>
                  <a:pt x="2291663" y="55090"/>
                  <a:pt x="2403389" y="0"/>
                </a:cubicBezTo>
              </a:path>
            </a:pathLst>
          </a:cu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3" name="フリーフォーム 112"/>
          <p:cNvSpPr/>
          <p:nvPr/>
        </p:nvSpPr>
        <p:spPr>
          <a:xfrm>
            <a:off x="5325762" y="6971431"/>
            <a:ext cx="2403389" cy="226380"/>
          </a:xfrm>
          <a:custGeom>
            <a:avLst/>
            <a:gdLst>
              <a:gd name="connsiteX0" fmla="*/ 0 w 2403389"/>
              <a:gd name="connsiteY0" fmla="*/ 226380 h 226380"/>
              <a:gd name="connsiteX1" fmla="*/ 512805 w 2403389"/>
              <a:gd name="connsiteY1" fmla="*/ 78099 h 226380"/>
              <a:gd name="connsiteX2" fmla="*/ 1315994 w 2403389"/>
              <a:gd name="connsiteY2" fmla="*/ 16315 h 226380"/>
              <a:gd name="connsiteX3" fmla="*/ 1958546 w 2403389"/>
              <a:gd name="connsiteY3" fmla="*/ 16315 h 226380"/>
              <a:gd name="connsiteX4" fmla="*/ 2403389 w 2403389"/>
              <a:gd name="connsiteY4" fmla="*/ 201666 h 226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03389" h="226380">
                <a:moveTo>
                  <a:pt x="0" y="226380"/>
                </a:moveTo>
                <a:cubicBezTo>
                  <a:pt x="146736" y="169745"/>
                  <a:pt x="293473" y="113110"/>
                  <a:pt x="512805" y="78099"/>
                </a:cubicBezTo>
                <a:cubicBezTo>
                  <a:pt x="732137" y="43088"/>
                  <a:pt x="1075037" y="26612"/>
                  <a:pt x="1315994" y="16315"/>
                </a:cubicBezTo>
                <a:cubicBezTo>
                  <a:pt x="1556951" y="6018"/>
                  <a:pt x="1777314" y="-14577"/>
                  <a:pt x="1958546" y="16315"/>
                </a:cubicBezTo>
                <a:cubicBezTo>
                  <a:pt x="2139778" y="47207"/>
                  <a:pt x="2271583" y="124436"/>
                  <a:pt x="2403389" y="201666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4" name="テキスト ボックス 113"/>
          <p:cNvSpPr txBox="1"/>
          <p:nvPr/>
        </p:nvSpPr>
        <p:spPr>
          <a:xfrm>
            <a:off x="8189576" y="7303314"/>
            <a:ext cx="20356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800" dirty="0" smtClean="0"/>
              <a:t>縦・横軸無限次元</a:t>
            </a:r>
            <a:endParaRPr kumimoji="1" lang="en-US" altLang="ja-JP" sz="800" dirty="0" smtClean="0"/>
          </a:p>
          <a:p>
            <a:r>
              <a:rPr lang="ja-JP" altLang="en-US" sz="800" dirty="0"/>
              <a:t>→この方向に内積</a:t>
            </a:r>
            <a:endParaRPr lang="en-US" altLang="ja-JP" sz="800" dirty="0"/>
          </a:p>
          <a:p>
            <a:r>
              <a:rPr lang="ja-JP" altLang="en-US" sz="800" dirty="0" smtClean="0"/>
              <a:t>→距離だけではなく、</a:t>
            </a:r>
            <a:endParaRPr lang="en-US" altLang="ja-JP" sz="800" dirty="0" smtClean="0"/>
          </a:p>
          <a:p>
            <a:r>
              <a:rPr lang="ja-JP" altLang="en-US" sz="800" dirty="0"/>
              <a:t>　</a:t>
            </a:r>
            <a:r>
              <a:rPr lang="ja-JP" altLang="en-US" sz="800" dirty="0" smtClean="0"/>
              <a:t>分散</a:t>
            </a:r>
            <a:r>
              <a:rPr lang="ja-JP" altLang="en-US" sz="800" dirty="0"/>
              <a:t>を考慮した類似度が</a:t>
            </a:r>
            <a:r>
              <a:rPr lang="ja-JP" altLang="en-US" sz="800" dirty="0" smtClean="0"/>
              <a:t>分かる</a:t>
            </a:r>
            <a:endParaRPr lang="ja-JP" altLang="en-US" sz="800" dirty="0"/>
          </a:p>
        </p:txBody>
      </p:sp>
      <p:sp>
        <p:nvSpPr>
          <p:cNvPr id="115" name="テキスト ボックス 114"/>
          <p:cNvSpPr txBox="1"/>
          <p:nvPr/>
        </p:nvSpPr>
        <p:spPr>
          <a:xfrm>
            <a:off x="4120054" y="5910986"/>
            <a:ext cx="46541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800" dirty="0" smtClean="0"/>
              <a:t>1</a:t>
            </a:r>
            <a:r>
              <a:rPr kumimoji="1" lang="ja-JP" altLang="en-US" sz="800" dirty="0" smtClean="0"/>
              <a:t>次元</a:t>
            </a:r>
            <a:endParaRPr kumimoji="1" lang="ja-JP" altLang="en-US" sz="800" dirty="0"/>
          </a:p>
        </p:txBody>
      </p:sp>
      <p:sp>
        <p:nvSpPr>
          <p:cNvPr id="116" name="テキスト ボックス 115"/>
          <p:cNvSpPr txBox="1"/>
          <p:nvPr/>
        </p:nvSpPr>
        <p:spPr>
          <a:xfrm>
            <a:off x="4123449" y="6463775"/>
            <a:ext cx="46541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800" dirty="0"/>
              <a:t>2</a:t>
            </a:r>
            <a:r>
              <a:rPr kumimoji="1" lang="ja-JP" altLang="en-US" sz="800" dirty="0" smtClean="0"/>
              <a:t>次元</a:t>
            </a:r>
            <a:endParaRPr kumimoji="1" lang="ja-JP" altLang="en-US" sz="800" dirty="0"/>
          </a:p>
        </p:txBody>
      </p:sp>
    </p:spTree>
    <p:extLst>
      <p:ext uri="{BB962C8B-B14F-4D97-AF65-F5344CB8AC3E}">
        <p14:creationId xmlns:p14="http://schemas.microsoft.com/office/powerpoint/2010/main" val="38806410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4742691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4023361" cy="753602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66059"/>
            <a:ext cx="4023361" cy="3724411"/>
          </a:xfrm>
          <a:prstGeom prst="rect">
            <a:avLst/>
          </a:prstGeom>
        </p:spPr>
      </p:pic>
      <p:pic>
        <p:nvPicPr>
          <p:cNvPr id="2" name="図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2670" y="1"/>
            <a:ext cx="4023361" cy="1644221"/>
          </a:xfrm>
          <a:prstGeom prst="rect">
            <a:avLst/>
          </a:prstGeom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2670" y="1612288"/>
            <a:ext cx="4023361" cy="4602575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 rotWithShape="1">
          <a:blip r:embed="rId6"/>
          <a:srcRect b="42850"/>
          <a:stretch/>
        </p:blipFill>
        <p:spPr>
          <a:xfrm>
            <a:off x="4082670" y="6219843"/>
            <a:ext cx="4026660" cy="3214613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71936" y="2138222"/>
            <a:ext cx="4020064" cy="5625601"/>
          </a:xfrm>
          <a:prstGeom prst="rect">
            <a:avLst/>
          </a:prstGeom>
        </p:spPr>
      </p:pic>
      <p:pic>
        <p:nvPicPr>
          <p:cNvPr id="14" name="図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75235" y="7798293"/>
            <a:ext cx="4016765" cy="1243580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71936" y="0"/>
            <a:ext cx="4020064" cy="2078911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10"/>
          <a:srcRect l="8050" t="62025" r="45515" b="13306"/>
          <a:stretch/>
        </p:blipFill>
        <p:spPr>
          <a:xfrm>
            <a:off x="1908469" y="1732123"/>
            <a:ext cx="1838031" cy="480138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26" name="正方形/長方形 25"/>
          <p:cNvSpPr/>
          <p:nvPr/>
        </p:nvSpPr>
        <p:spPr>
          <a:xfrm>
            <a:off x="1447071" y="1095993"/>
            <a:ext cx="684000" cy="14906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2985618" y="1095993"/>
            <a:ext cx="468000" cy="14906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" name="図 9"/>
          <p:cNvPicPr>
            <a:picLocks noChangeAspect="1"/>
          </p:cNvPicPr>
          <p:nvPr/>
        </p:nvPicPr>
        <p:blipFill rotWithShape="1">
          <a:blip r:embed="rId11"/>
          <a:srcRect l="6732" b="70967"/>
          <a:stretch/>
        </p:blipFill>
        <p:spPr>
          <a:xfrm>
            <a:off x="1280535" y="753603"/>
            <a:ext cx="2173083" cy="314726"/>
          </a:xfrm>
          <a:prstGeom prst="rect">
            <a:avLst/>
          </a:prstGeom>
        </p:spPr>
      </p:pic>
      <p:sp>
        <p:nvSpPr>
          <p:cNvPr id="35" name="正方形/長方形 34"/>
          <p:cNvSpPr/>
          <p:nvPr/>
        </p:nvSpPr>
        <p:spPr>
          <a:xfrm>
            <a:off x="1875696" y="924849"/>
            <a:ext cx="226154" cy="97501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/>
          <p:cNvSpPr/>
          <p:nvPr/>
        </p:nvSpPr>
        <p:spPr>
          <a:xfrm>
            <a:off x="2630525" y="917316"/>
            <a:ext cx="252000" cy="97501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37"/>
          <p:cNvSpPr/>
          <p:nvPr/>
        </p:nvSpPr>
        <p:spPr>
          <a:xfrm>
            <a:off x="1646773" y="1432675"/>
            <a:ext cx="529690" cy="14906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38"/>
          <p:cNvSpPr/>
          <p:nvPr/>
        </p:nvSpPr>
        <p:spPr>
          <a:xfrm>
            <a:off x="3037423" y="1426485"/>
            <a:ext cx="348714" cy="14906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正方形/長方形 39"/>
          <p:cNvSpPr/>
          <p:nvPr/>
        </p:nvSpPr>
        <p:spPr>
          <a:xfrm>
            <a:off x="1456734" y="1426485"/>
            <a:ext cx="72029" cy="149060"/>
          </a:xfrm>
          <a:prstGeom prst="rect">
            <a:avLst/>
          </a:prstGeom>
          <a:noFill/>
          <a:ln w="63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正方形/長方形 40"/>
          <p:cNvSpPr/>
          <p:nvPr/>
        </p:nvSpPr>
        <p:spPr>
          <a:xfrm>
            <a:off x="789985" y="1680054"/>
            <a:ext cx="72029" cy="123190"/>
          </a:xfrm>
          <a:prstGeom prst="rect">
            <a:avLst/>
          </a:prstGeom>
          <a:noFill/>
          <a:ln w="63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3" name="直線コネクタ 42"/>
          <p:cNvCxnSpPr/>
          <p:nvPr/>
        </p:nvCxnSpPr>
        <p:spPr>
          <a:xfrm>
            <a:off x="1613009" y="1626577"/>
            <a:ext cx="1831083" cy="0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コネクタ 43"/>
          <p:cNvCxnSpPr/>
          <p:nvPr/>
        </p:nvCxnSpPr>
        <p:spPr>
          <a:xfrm>
            <a:off x="692704" y="1810570"/>
            <a:ext cx="92518" cy="0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コネクタ 45"/>
          <p:cNvCxnSpPr/>
          <p:nvPr/>
        </p:nvCxnSpPr>
        <p:spPr>
          <a:xfrm>
            <a:off x="449626" y="2152511"/>
            <a:ext cx="111947" cy="0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コネクタ 46"/>
          <p:cNvCxnSpPr/>
          <p:nvPr/>
        </p:nvCxnSpPr>
        <p:spPr>
          <a:xfrm>
            <a:off x="308692" y="2466841"/>
            <a:ext cx="622416" cy="0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正方形/長方形 47"/>
          <p:cNvSpPr/>
          <p:nvPr/>
        </p:nvSpPr>
        <p:spPr>
          <a:xfrm>
            <a:off x="1051227" y="2317704"/>
            <a:ext cx="612000" cy="14906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正方形/長方形 48"/>
          <p:cNvSpPr/>
          <p:nvPr/>
        </p:nvSpPr>
        <p:spPr>
          <a:xfrm>
            <a:off x="2829268" y="2311514"/>
            <a:ext cx="383585" cy="14906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正方形/長方形 49"/>
          <p:cNvSpPr/>
          <p:nvPr/>
        </p:nvSpPr>
        <p:spPr>
          <a:xfrm>
            <a:off x="1222795" y="3588144"/>
            <a:ext cx="72029" cy="135509"/>
          </a:xfrm>
          <a:prstGeom prst="rect">
            <a:avLst/>
          </a:prstGeom>
          <a:noFill/>
          <a:ln w="63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正方形/長方形 50"/>
          <p:cNvSpPr/>
          <p:nvPr/>
        </p:nvSpPr>
        <p:spPr>
          <a:xfrm>
            <a:off x="2077364" y="3588143"/>
            <a:ext cx="72029" cy="135509"/>
          </a:xfrm>
          <a:prstGeom prst="rect">
            <a:avLst/>
          </a:prstGeom>
          <a:noFill/>
          <a:ln w="63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2" name="直線コネクタ 51"/>
          <p:cNvCxnSpPr/>
          <p:nvPr/>
        </p:nvCxnSpPr>
        <p:spPr>
          <a:xfrm>
            <a:off x="880671" y="3723652"/>
            <a:ext cx="111947" cy="0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コネクタ 52"/>
          <p:cNvCxnSpPr/>
          <p:nvPr/>
        </p:nvCxnSpPr>
        <p:spPr>
          <a:xfrm>
            <a:off x="1110848" y="3723652"/>
            <a:ext cx="111947" cy="0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コネクタ 53"/>
          <p:cNvCxnSpPr/>
          <p:nvPr/>
        </p:nvCxnSpPr>
        <p:spPr>
          <a:xfrm>
            <a:off x="1800310" y="3723652"/>
            <a:ext cx="263965" cy="0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コネクタ 54"/>
          <p:cNvCxnSpPr/>
          <p:nvPr/>
        </p:nvCxnSpPr>
        <p:spPr>
          <a:xfrm>
            <a:off x="2254471" y="3723652"/>
            <a:ext cx="149002" cy="0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コネクタ 55"/>
          <p:cNvCxnSpPr/>
          <p:nvPr/>
        </p:nvCxnSpPr>
        <p:spPr>
          <a:xfrm>
            <a:off x="726583" y="4433264"/>
            <a:ext cx="290362" cy="0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コネクタ 56"/>
          <p:cNvCxnSpPr/>
          <p:nvPr/>
        </p:nvCxnSpPr>
        <p:spPr>
          <a:xfrm>
            <a:off x="1174891" y="4433264"/>
            <a:ext cx="149002" cy="0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正方形/長方形 57"/>
          <p:cNvSpPr/>
          <p:nvPr/>
        </p:nvSpPr>
        <p:spPr>
          <a:xfrm>
            <a:off x="337315" y="4288229"/>
            <a:ext cx="205506" cy="135509"/>
          </a:xfrm>
          <a:prstGeom prst="rect">
            <a:avLst/>
          </a:prstGeom>
          <a:noFill/>
          <a:ln w="63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9" name="直線コネクタ 58"/>
          <p:cNvCxnSpPr/>
          <p:nvPr/>
        </p:nvCxnSpPr>
        <p:spPr>
          <a:xfrm>
            <a:off x="4940751" y="1183144"/>
            <a:ext cx="290362" cy="0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コネクタ 59"/>
          <p:cNvCxnSpPr/>
          <p:nvPr/>
        </p:nvCxnSpPr>
        <p:spPr>
          <a:xfrm>
            <a:off x="5360481" y="1183144"/>
            <a:ext cx="149002" cy="0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正方形/長方形 60"/>
          <p:cNvSpPr/>
          <p:nvPr/>
        </p:nvSpPr>
        <p:spPr>
          <a:xfrm>
            <a:off x="4411028" y="1038109"/>
            <a:ext cx="95871" cy="135509"/>
          </a:xfrm>
          <a:prstGeom prst="rect">
            <a:avLst/>
          </a:prstGeom>
          <a:noFill/>
          <a:ln w="63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62" name="直線コネクタ 61"/>
          <p:cNvCxnSpPr/>
          <p:nvPr/>
        </p:nvCxnSpPr>
        <p:spPr>
          <a:xfrm>
            <a:off x="4622097" y="1176794"/>
            <a:ext cx="101770" cy="0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フリーフォーム 64"/>
          <p:cNvSpPr/>
          <p:nvPr/>
        </p:nvSpPr>
        <p:spPr>
          <a:xfrm>
            <a:off x="4079371" y="1837931"/>
            <a:ext cx="759329" cy="1737511"/>
          </a:xfrm>
          <a:custGeom>
            <a:avLst/>
            <a:gdLst>
              <a:gd name="connsiteX0" fmla="*/ 844811 w 844811"/>
              <a:gd name="connsiteY0" fmla="*/ 111518 h 1705368"/>
              <a:gd name="connsiteX1" fmla="*/ 717811 w 844811"/>
              <a:gd name="connsiteY1" fmla="*/ 28968 h 1705368"/>
              <a:gd name="connsiteX2" fmla="*/ 432061 w 844811"/>
              <a:gd name="connsiteY2" fmla="*/ 3568 h 1705368"/>
              <a:gd name="connsiteX3" fmla="*/ 273311 w 844811"/>
              <a:gd name="connsiteY3" fmla="*/ 98818 h 1705368"/>
              <a:gd name="connsiteX4" fmla="*/ 114561 w 844811"/>
              <a:gd name="connsiteY4" fmla="*/ 403618 h 1705368"/>
              <a:gd name="connsiteX5" fmla="*/ 261 w 844811"/>
              <a:gd name="connsiteY5" fmla="*/ 898918 h 1705368"/>
              <a:gd name="connsiteX6" fmla="*/ 95511 w 844811"/>
              <a:gd name="connsiteY6" fmla="*/ 1337068 h 1705368"/>
              <a:gd name="connsiteX7" fmla="*/ 438411 w 844811"/>
              <a:gd name="connsiteY7" fmla="*/ 1705368 h 1705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44811" h="1705368">
                <a:moveTo>
                  <a:pt x="844811" y="111518"/>
                </a:moveTo>
                <a:cubicBezTo>
                  <a:pt x="815707" y="79239"/>
                  <a:pt x="786603" y="46960"/>
                  <a:pt x="717811" y="28968"/>
                </a:cubicBezTo>
                <a:cubicBezTo>
                  <a:pt x="649019" y="10976"/>
                  <a:pt x="506144" y="-8074"/>
                  <a:pt x="432061" y="3568"/>
                </a:cubicBezTo>
                <a:cubicBezTo>
                  <a:pt x="357978" y="15210"/>
                  <a:pt x="326228" y="32143"/>
                  <a:pt x="273311" y="98818"/>
                </a:cubicBezTo>
                <a:cubicBezTo>
                  <a:pt x="220394" y="165493"/>
                  <a:pt x="160069" y="270268"/>
                  <a:pt x="114561" y="403618"/>
                </a:cubicBezTo>
                <a:cubicBezTo>
                  <a:pt x="69053" y="536968"/>
                  <a:pt x="3436" y="743343"/>
                  <a:pt x="261" y="898918"/>
                </a:cubicBezTo>
                <a:cubicBezTo>
                  <a:pt x="-2914" y="1054493"/>
                  <a:pt x="22486" y="1202660"/>
                  <a:pt x="95511" y="1337068"/>
                </a:cubicBezTo>
                <a:cubicBezTo>
                  <a:pt x="168536" y="1471476"/>
                  <a:pt x="303473" y="1588422"/>
                  <a:pt x="438411" y="1705368"/>
                </a:cubicBezTo>
              </a:path>
            </a:pathLst>
          </a:custGeom>
          <a:noFill/>
          <a:ln w="6350">
            <a:solidFill>
              <a:schemeClr val="accent2"/>
            </a:solidFill>
            <a:headEnd type="none" w="med" len="med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6" name="円/楕円 65"/>
          <p:cNvSpPr/>
          <p:nvPr/>
        </p:nvSpPr>
        <p:spPr>
          <a:xfrm>
            <a:off x="4473001" y="3554245"/>
            <a:ext cx="67796" cy="6779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7" name="円/楕円 66"/>
          <p:cNvSpPr/>
          <p:nvPr/>
        </p:nvSpPr>
        <p:spPr>
          <a:xfrm>
            <a:off x="4738656" y="3466090"/>
            <a:ext cx="67796" cy="67796"/>
          </a:xfrm>
          <a:prstGeom prst="ellipse">
            <a:avLst/>
          </a:prstGeom>
          <a:solidFill>
            <a:srgbClr val="993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8" name="正方形/長方形 67"/>
          <p:cNvSpPr/>
          <p:nvPr/>
        </p:nvSpPr>
        <p:spPr>
          <a:xfrm>
            <a:off x="4819152" y="1950117"/>
            <a:ext cx="108000" cy="149060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9" name="正方形/長方形 68"/>
          <p:cNvSpPr/>
          <p:nvPr/>
        </p:nvSpPr>
        <p:spPr>
          <a:xfrm>
            <a:off x="4419124" y="1916577"/>
            <a:ext cx="258545" cy="224536"/>
          </a:xfrm>
          <a:prstGeom prst="rect">
            <a:avLst/>
          </a:prstGeom>
          <a:noFill/>
          <a:ln w="6350">
            <a:solidFill>
              <a:srgbClr val="993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71" name="直線矢印コネクタ 70"/>
          <p:cNvCxnSpPr>
            <a:stCxn id="69" idx="2"/>
            <a:endCxn id="67" idx="1"/>
          </p:cNvCxnSpPr>
          <p:nvPr/>
        </p:nvCxnSpPr>
        <p:spPr>
          <a:xfrm>
            <a:off x="4548397" y="2141113"/>
            <a:ext cx="200187" cy="1334905"/>
          </a:xfrm>
          <a:prstGeom prst="straightConnector1">
            <a:avLst/>
          </a:prstGeom>
          <a:ln>
            <a:solidFill>
              <a:srgbClr val="9933FF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正方形/長方形 73"/>
          <p:cNvSpPr/>
          <p:nvPr/>
        </p:nvSpPr>
        <p:spPr>
          <a:xfrm>
            <a:off x="4569093" y="1937491"/>
            <a:ext cx="67059" cy="163966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5" name="正方形/長方形 74"/>
          <p:cNvSpPr/>
          <p:nvPr/>
        </p:nvSpPr>
        <p:spPr>
          <a:xfrm>
            <a:off x="4965633" y="2877977"/>
            <a:ext cx="67059" cy="10181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76" name="直線矢印コネクタ 75"/>
          <p:cNvCxnSpPr>
            <a:stCxn id="69" idx="2"/>
            <a:endCxn id="80" idx="0"/>
          </p:cNvCxnSpPr>
          <p:nvPr/>
        </p:nvCxnSpPr>
        <p:spPr>
          <a:xfrm>
            <a:off x="4548397" y="2141113"/>
            <a:ext cx="1489830" cy="1328152"/>
          </a:xfrm>
          <a:prstGeom prst="straightConnector1">
            <a:avLst/>
          </a:prstGeom>
          <a:ln>
            <a:solidFill>
              <a:srgbClr val="9933FF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円/楕円 79"/>
          <p:cNvSpPr/>
          <p:nvPr/>
        </p:nvSpPr>
        <p:spPr>
          <a:xfrm>
            <a:off x="6004329" y="3469265"/>
            <a:ext cx="67796" cy="67796"/>
          </a:xfrm>
          <a:prstGeom prst="ellipse">
            <a:avLst/>
          </a:prstGeom>
          <a:gradFill flip="none" rotWithShape="1">
            <a:gsLst>
              <a:gs pos="0">
                <a:srgbClr val="9933FF">
                  <a:tint val="66000"/>
                  <a:satMod val="160000"/>
                  <a:lumMod val="80000"/>
                </a:srgbClr>
              </a:gs>
              <a:gs pos="100000">
                <a:schemeClr val="accent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82" name="直線矢印コネクタ 81"/>
          <p:cNvCxnSpPr>
            <a:stCxn id="68" idx="2"/>
            <a:endCxn id="80" idx="0"/>
          </p:cNvCxnSpPr>
          <p:nvPr/>
        </p:nvCxnSpPr>
        <p:spPr>
          <a:xfrm>
            <a:off x="4873152" y="2099177"/>
            <a:ext cx="1165075" cy="1370088"/>
          </a:xfrm>
          <a:prstGeom prst="straightConnector1">
            <a:avLst/>
          </a:prstGeom>
          <a:ln>
            <a:solidFill>
              <a:schemeClr val="accent2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円/楕円 84"/>
          <p:cNvSpPr/>
          <p:nvPr/>
        </p:nvSpPr>
        <p:spPr>
          <a:xfrm>
            <a:off x="7140269" y="3469551"/>
            <a:ext cx="67796" cy="67796"/>
          </a:xfrm>
          <a:prstGeom prst="ellipse">
            <a:avLst/>
          </a:prstGeom>
          <a:gradFill flip="none" rotWithShape="1">
            <a:gsLst>
              <a:gs pos="0">
                <a:srgbClr val="9933FF">
                  <a:tint val="66000"/>
                  <a:satMod val="160000"/>
                  <a:lumMod val="80000"/>
                </a:srgbClr>
              </a:gs>
              <a:gs pos="100000">
                <a:schemeClr val="accent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6" name="円/楕円 85"/>
          <p:cNvSpPr/>
          <p:nvPr/>
        </p:nvSpPr>
        <p:spPr>
          <a:xfrm rot="1140000">
            <a:off x="4393027" y="2941078"/>
            <a:ext cx="743940" cy="1122858"/>
          </a:xfrm>
          <a:prstGeom prst="ellipse">
            <a:avLst/>
          </a:prstGeom>
          <a:noFill/>
          <a:ln w="1905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7" name="円/楕円 86"/>
          <p:cNvSpPr/>
          <p:nvPr/>
        </p:nvSpPr>
        <p:spPr>
          <a:xfrm rot="1140000">
            <a:off x="5666258" y="2938560"/>
            <a:ext cx="743940" cy="1122858"/>
          </a:xfrm>
          <a:prstGeom prst="ellipse">
            <a:avLst/>
          </a:prstGeom>
          <a:noFill/>
          <a:ln w="1905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8" name="円/楕円 87"/>
          <p:cNvSpPr/>
          <p:nvPr/>
        </p:nvSpPr>
        <p:spPr>
          <a:xfrm rot="1380000">
            <a:off x="6946641" y="3216657"/>
            <a:ext cx="436003" cy="604465"/>
          </a:xfrm>
          <a:prstGeom prst="ellipse">
            <a:avLst/>
          </a:prstGeom>
          <a:noFill/>
          <a:ln w="1905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9" name="テキスト ボックス 88"/>
          <p:cNvSpPr txBox="1"/>
          <p:nvPr/>
        </p:nvSpPr>
        <p:spPr>
          <a:xfrm>
            <a:off x="4691731" y="3533886"/>
            <a:ext cx="4475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00" dirty="0" smtClean="0">
                <a:solidFill>
                  <a:srgbClr val="9933FF"/>
                </a:solidFill>
              </a:rPr>
              <a:t>分布の</a:t>
            </a:r>
            <a:endParaRPr kumimoji="1" lang="en-US" altLang="ja-JP" sz="600" dirty="0" smtClean="0">
              <a:solidFill>
                <a:srgbClr val="9933FF"/>
              </a:solidFill>
            </a:endParaRPr>
          </a:p>
          <a:p>
            <a:r>
              <a:rPr kumimoji="1" lang="ja-JP" altLang="en-US" sz="600" dirty="0" smtClean="0">
                <a:solidFill>
                  <a:srgbClr val="9933FF"/>
                </a:solidFill>
              </a:rPr>
              <a:t>期待値</a:t>
            </a:r>
            <a:endParaRPr kumimoji="1" lang="ja-JP" altLang="en-US" sz="600" dirty="0">
              <a:solidFill>
                <a:srgbClr val="9933FF"/>
              </a:solidFill>
            </a:endParaRPr>
          </a:p>
        </p:txBody>
      </p:sp>
      <p:sp>
        <p:nvSpPr>
          <p:cNvPr id="90" name="テキスト ボックス 89"/>
          <p:cNvSpPr txBox="1"/>
          <p:nvPr/>
        </p:nvSpPr>
        <p:spPr>
          <a:xfrm>
            <a:off x="4360766" y="3369274"/>
            <a:ext cx="35442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00" dirty="0" smtClean="0">
                <a:solidFill>
                  <a:schemeClr val="accent2"/>
                </a:solidFill>
              </a:rPr>
              <a:t>真値</a:t>
            </a:r>
            <a:endParaRPr kumimoji="1" lang="ja-JP" altLang="en-US" sz="600" dirty="0">
              <a:solidFill>
                <a:schemeClr val="accent2"/>
              </a:solidFill>
            </a:endParaRPr>
          </a:p>
        </p:txBody>
      </p:sp>
      <p:sp>
        <p:nvSpPr>
          <p:cNvPr id="91" name="テキスト ボックス 90"/>
          <p:cNvSpPr txBox="1"/>
          <p:nvPr/>
        </p:nvSpPr>
        <p:spPr>
          <a:xfrm>
            <a:off x="4105660" y="4255955"/>
            <a:ext cx="128584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700" dirty="0" smtClean="0">
                <a:solidFill>
                  <a:srgbClr val="00B050"/>
                </a:solidFill>
              </a:rPr>
              <a:t>推定している分布</a:t>
            </a:r>
            <a:r>
              <a:rPr kumimoji="1" lang="ja-JP" altLang="en-US" sz="700" dirty="0" smtClean="0"/>
              <a:t>が良くない</a:t>
            </a:r>
            <a:endParaRPr kumimoji="1" lang="ja-JP" altLang="en-US" sz="700" dirty="0"/>
          </a:p>
        </p:txBody>
      </p:sp>
      <p:sp>
        <p:nvSpPr>
          <p:cNvPr id="93" name="テキスト ボックス 92"/>
          <p:cNvSpPr txBox="1"/>
          <p:nvPr/>
        </p:nvSpPr>
        <p:spPr>
          <a:xfrm>
            <a:off x="6072125" y="5494563"/>
            <a:ext cx="15316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000" dirty="0" smtClean="0"/>
              <a:t>最も分散が小さい分布</a:t>
            </a:r>
            <a:endParaRPr kumimoji="1" lang="ja-JP" altLang="en-US" sz="1000" dirty="0"/>
          </a:p>
        </p:txBody>
      </p:sp>
      <p:sp>
        <p:nvSpPr>
          <p:cNvPr id="94" name="正方形/長方形 93"/>
          <p:cNvSpPr/>
          <p:nvPr/>
        </p:nvSpPr>
        <p:spPr>
          <a:xfrm>
            <a:off x="8497570" y="727126"/>
            <a:ext cx="2170430" cy="298339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5" name="円/楕円 94"/>
          <p:cNvSpPr/>
          <p:nvPr/>
        </p:nvSpPr>
        <p:spPr>
          <a:xfrm>
            <a:off x="8813800" y="4603750"/>
            <a:ext cx="260350" cy="2476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6" name="正方形/長方形 95"/>
          <p:cNvSpPr/>
          <p:nvPr/>
        </p:nvSpPr>
        <p:spPr>
          <a:xfrm>
            <a:off x="8182231" y="7815445"/>
            <a:ext cx="4009769" cy="3112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7" name="正方形/長方形 96"/>
          <p:cNvSpPr/>
          <p:nvPr/>
        </p:nvSpPr>
        <p:spPr>
          <a:xfrm>
            <a:off x="8182231" y="8171684"/>
            <a:ext cx="4009769" cy="311279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8" name="円/楕円 97"/>
          <p:cNvSpPr/>
          <p:nvPr/>
        </p:nvSpPr>
        <p:spPr>
          <a:xfrm>
            <a:off x="10128250" y="4603750"/>
            <a:ext cx="260350" cy="2476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9" name="円/楕円 98"/>
          <p:cNvSpPr/>
          <p:nvPr/>
        </p:nvSpPr>
        <p:spPr>
          <a:xfrm>
            <a:off x="11449050" y="4608122"/>
            <a:ext cx="260350" cy="2476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0" name="テキスト ボックス 99"/>
          <p:cNvSpPr txBox="1"/>
          <p:nvPr/>
        </p:nvSpPr>
        <p:spPr>
          <a:xfrm>
            <a:off x="10461368" y="7304160"/>
            <a:ext cx="74003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100" dirty="0" smtClean="0"/>
              <a:t>荒くなる</a:t>
            </a:r>
            <a:endParaRPr kumimoji="1" lang="ja-JP" altLang="en-US" sz="1100" dirty="0"/>
          </a:p>
        </p:txBody>
      </p:sp>
      <p:sp>
        <p:nvSpPr>
          <p:cNvPr id="101" name="円/楕円 100"/>
          <p:cNvSpPr/>
          <p:nvPr/>
        </p:nvSpPr>
        <p:spPr>
          <a:xfrm>
            <a:off x="9181843" y="5310413"/>
            <a:ext cx="260350" cy="24765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2" name="円/楕円 101"/>
          <p:cNvSpPr/>
          <p:nvPr/>
        </p:nvSpPr>
        <p:spPr>
          <a:xfrm>
            <a:off x="10452100" y="5073650"/>
            <a:ext cx="260350" cy="24765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3" name="円/楕円 102"/>
          <p:cNvSpPr/>
          <p:nvPr/>
        </p:nvSpPr>
        <p:spPr>
          <a:xfrm>
            <a:off x="11772900" y="5078022"/>
            <a:ext cx="260350" cy="24765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4" name="円/楕円 103"/>
          <p:cNvSpPr/>
          <p:nvPr/>
        </p:nvSpPr>
        <p:spPr>
          <a:xfrm>
            <a:off x="8305800" y="4796962"/>
            <a:ext cx="260350" cy="247650"/>
          </a:xfrm>
          <a:prstGeom prst="ellipse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5" name="円/楕円 104"/>
          <p:cNvSpPr/>
          <p:nvPr/>
        </p:nvSpPr>
        <p:spPr>
          <a:xfrm>
            <a:off x="9620250" y="4796962"/>
            <a:ext cx="260350" cy="247650"/>
          </a:xfrm>
          <a:prstGeom prst="ellipse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6" name="円/楕円 105"/>
          <p:cNvSpPr/>
          <p:nvPr/>
        </p:nvSpPr>
        <p:spPr>
          <a:xfrm>
            <a:off x="10941050" y="4801334"/>
            <a:ext cx="260350" cy="247650"/>
          </a:xfrm>
          <a:prstGeom prst="ellipse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7" name="正方形/長方形 106"/>
          <p:cNvSpPr/>
          <p:nvPr/>
        </p:nvSpPr>
        <p:spPr>
          <a:xfrm>
            <a:off x="8182231" y="8523783"/>
            <a:ext cx="4009769" cy="518090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483539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4024450" cy="3731650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66" y="3767244"/>
            <a:ext cx="4024450" cy="3326713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3776" y="0"/>
            <a:ext cx="4024450" cy="2043374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3775" y="2058219"/>
            <a:ext cx="4024450" cy="3980841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 rotWithShape="1">
          <a:blip r:embed="rId2"/>
          <a:srcRect l="29822" t="66553" r="68048" b="29108"/>
          <a:stretch/>
        </p:blipFill>
        <p:spPr>
          <a:xfrm>
            <a:off x="828675" y="874049"/>
            <a:ext cx="85726" cy="161926"/>
          </a:xfrm>
          <a:prstGeom prst="rect">
            <a:avLst/>
          </a:prstGeom>
        </p:spPr>
      </p:pic>
      <p:sp>
        <p:nvSpPr>
          <p:cNvPr id="2" name="フリーフォーム 1"/>
          <p:cNvSpPr/>
          <p:nvPr/>
        </p:nvSpPr>
        <p:spPr>
          <a:xfrm>
            <a:off x="790575" y="955675"/>
            <a:ext cx="147639" cy="76201"/>
          </a:xfrm>
          <a:custGeom>
            <a:avLst/>
            <a:gdLst>
              <a:gd name="connsiteX0" fmla="*/ 0 w 147639"/>
              <a:gd name="connsiteY0" fmla="*/ 4763 h 76201"/>
              <a:gd name="connsiteX1" fmla="*/ 71438 w 147639"/>
              <a:gd name="connsiteY1" fmla="*/ 76201 h 76201"/>
              <a:gd name="connsiteX2" fmla="*/ 147639 w 147639"/>
              <a:gd name="connsiteY2" fmla="*/ 0 h 76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7639" h="76201">
                <a:moveTo>
                  <a:pt x="0" y="4763"/>
                </a:moveTo>
                <a:lnTo>
                  <a:pt x="71438" y="76201"/>
                </a:lnTo>
                <a:lnTo>
                  <a:pt x="147639" y="0"/>
                </a:lnTo>
              </a:path>
            </a:pathLst>
          </a:cu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ボックス 2"/>
              <p:cNvSpPr txBox="1"/>
              <p:nvPr/>
            </p:nvSpPr>
            <p:spPr>
              <a:xfrm>
                <a:off x="1208751" y="3042718"/>
                <a:ext cx="1007007" cy="3131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kumimoji="1" lang="en-US" altLang="ja-JP" sz="1000" dirty="0" smtClean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ja-JP" sz="1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ja-JP" sz="10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ja-JP" sz="1000" i="1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  <m:r>
                      <a:rPr kumimoji="1" lang="en-US" altLang="ja-JP" sz="1000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kumimoji="1" lang="ja-JP" altLang="en-US" sz="1000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kumimoji="1" lang="en-US" altLang="ja-JP" sz="10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ja-JP" sz="1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1000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ja-JP" sz="1000" i="1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  <m:r>
                      <a:rPr lang="en-US" altLang="ja-JP" sz="1000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endParaRPr kumimoji="1" lang="en-US" altLang="ja-JP" sz="1000" dirty="0" smtClean="0"/>
              </a:p>
              <a:p>
                <a:r>
                  <a:rPr lang="ja-JP" altLang="en-US" sz="1000" dirty="0" smtClean="0"/>
                  <a:t> </a:t>
                </a:r>
                <a14:m>
                  <m:oMath xmlns:m="http://schemas.openxmlformats.org/officeDocument/2006/math">
                    <m:r>
                      <a:rPr lang="ja-JP" altLang="en-US" sz="1000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ja-JP" sz="10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ja-JP" sz="1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1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altLang="ja-JP" sz="1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ja-JP" sz="1000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 altLang="ja-JP" sz="1000" i="1">
                                <a:latin typeface="Cambria Math" panose="02040503050406030204" pitchFamily="18" charset="0"/>
                              </a:rPr>
                              <m:t>T</m:t>
                            </m:r>
                          </m:sup>
                        </m:sSup>
                        <m:r>
                          <a:rPr lang="en-US" altLang="ja-JP" sz="1000" i="1">
                            <a:latin typeface="Cambria Math" panose="02040503050406030204" pitchFamily="18" charset="0"/>
                          </a:rPr>
                          <m:t>𝐾</m:t>
                        </m:r>
                        <m:r>
                          <a:rPr lang="en-US" altLang="ja-JP" sz="1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ja-JP" sz="10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altLang="ja-JP" sz="1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1000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ja-JP" sz="1000" i="1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  <m:r>
                      <a:rPr lang="en-US" altLang="ja-JP" sz="1000" i="1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endParaRPr lang="en-US" altLang="ja-JP" sz="1000" dirty="0" smtClean="0"/>
              </a:p>
            </p:txBody>
          </p:sp>
        </mc:Choice>
        <mc:Fallback xmlns="">
          <p:sp>
            <p:nvSpPr>
              <p:cNvPr id="3" name="テキスト ボックス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8751" y="3042718"/>
                <a:ext cx="1007007" cy="313163"/>
              </a:xfrm>
              <a:prstGeom prst="rect">
                <a:avLst/>
              </a:prstGeom>
              <a:blipFill rotWithShape="0">
                <a:blip r:embed="rId6"/>
                <a:stretch>
                  <a:fillRect l="-1212" t="-1923" r="-1212" b="-1923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テキスト ボックス 10"/>
              <p:cNvSpPr txBox="1"/>
              <p:nvPr/>
            </p:nvSpPr>
            <p:spPr>
              <a:xfrm>
                <a:off x="2400946" y="3044064"/>
                <a:ext cx="1137684" cy="3104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ja-JP" altLang="en-US" sz="1000" dirty="0" smtClean="0"/>
                  <a:t> </a:t>
                </a:r>
                <a14:m>
                  <m:oMath xmlns:m="http://schemas.openxmlformats.org/officeDocument/2006/math">
                    <m:r>
                      <a:rPr lang="ja-JP" altLang="en-US" sz="100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ja-JP" sz="10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ja-JP" sz="1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1000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p>
                        <m:r>
                          <a:rPr lang="en-US" altLang="ja-JP" sz="10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altLang="ja-JP" sz="1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1000" i="1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altLang="ja-JP" sz="1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ja-JP" sz="1000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 altLang="ja-JP" sz="1000" i="1">
                                <a:latin typeface="Cambria Math" panose="02040503050406030204" pitchFamily="18" charset="0"/>
                              </a:rPr>
                              <m:t>T</m:t>
                            </m:r>
                          </m:sup>
                        </m:sSup>
                        <m:r>
                          <a:rPr lang="en-US" altLang="ja-JP" sz="10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ja-JP" sz="10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altLang="ja-JP" sz="1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1000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ja-JP" sz="1000" i="1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  <m:r>
                      <a:rPr lang="en-US" altLang="ja-JP" sz="1000" i="1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endParaRPr lang="en-US" altLang="ja-JP" sz="1000" dirty="0" smtClean="0"/>
              </a:p>
              <a:p>
                <a:r>
                  <a:rPr lang="ja-JP" altLang="en-US" sz="1000" dirty="0" smtClean="0"/>
                  <a:t> </a:t>
                </a:r>
                <a14:m>
                  <m:oMath xmlns:m="http://schemas.openxmlformats.org/officeDocument/2006/math">
                    <m:r>
                      <a:rPr lang="ja-JP" altLang="en-US" sz="1000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ja-JP" sz="10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ja-JP" sz="1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1000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p>
                        <m:r>
                          <a:rPr lang="en-US" altLang="ja-JP" sz="10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altLang="ja-JP" sz="1000" i="1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endParaRPr lang="ja-JP" altLang="en-US" sz="1000" dirty="0"/>
              </a:p>
            </p:txBody>
          </p:sp>
        </mc:Choice>
        <mc:Fallback xmlns="">
          <p:sp>
            <p:nvSpPr>
              <p:cNvPr id="11" name="テキスト ボックス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0946" y="3044064"/>
                <a:ext cx="1137684" cy="310470"/>
              </a:xfrm>
              <a:prstGeom prst="rect">
                <a:avLst/>
              </a:prstGeom>
              <a:blipFill rotWithShape="0">
                <a:blip r:embed="rId7"/>
                <a:stretch>
                  <a:fillRect l="-1613" t="-1961" r="-538" b="-392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095392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4024450" cy="1657127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692722"/>
            <a:ext cx="4024450" cy="2317485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3776" y="0"/>
            <a:ext cx="4024450" cy="3152278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3776" y="3152278"/>
            <a:ext cx="4024450" cy="753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9379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06_</a:t>
            </a:r>
            <a:r>
              <a:rPr kumimoji="1" lang="ja-JP" altLang="en-US" dirty="0" smtClean="0"/>
              <a:t>政策を直接近似する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32167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5" y="0"/>
            <a:ext cx="4022484" cy="5846923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7735" y="0"/>
            <a:ext cx="4022484" cy="5790883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9516" y="0"/>
            <a:ext cx="4022484" cy="5865604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61701" y="5480744"/>
            <a:ext cx="4022484" cy="697397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61701" y="6235291"/>
            <a:ext cx="4022484" cy="279083"/>
          </a:xfrm>
          <a:prstGeom prst="rect">
            <a:avLst/>
          </a:prstGeom>
        </p:spPr>
      </p:pic>
      <p:sp>
        <p:nvSpPr>
          <p:cNvPr id="2" name="正方形/長方形 1"/>
          <p:cNvSpPr/>
          <p:nvPr/>
        </p:nvSpPr>
        <p:spPr>
          <a:xfrm>
            <a:off x="5449329" y="1166296"/>
            <a:ext cx="134702" cy="119579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/>
        </p:nvSpPr>
        <p:spPr>
          <a:xfrm>
            <a:off x="6018195" y="1166295"/>
            <a:ext cx="134702" cy="119579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5053789" y="1447283"/>
            <a:ext cx="134702" cy="119579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6063438" y="1447283"/>
            <a:ext cx="134702" cy="119579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5053789" y="1754465"/>
            <a:ext cx="134702" cy="119579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5349064" y="2106890"/>
            <a:ext cx="134702" cy="119579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4577539" y="523357"/>
            <a:ext cx="134702" cy="119579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6582299" y="1166294"/>
            <a:ext cx="61389" cy="119579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6291922" y="1166294"/>
            <a:ext cx="61389" cy="119579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6868882" y="2456932"/>
            <a:ext cx="74281" cy="119579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495256" y="1019175"/>
            <a:ext cx="82153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00" dirty="0" smtClean="0">
                <a:solidFill>
                  <a:srgbClr val="00B0F0"/>
                </a:solidFill>
              </a:rPr>
              <a:t>全エピソードで積分</a:t>
            </a:r>
            <a:endParaRPr kumimoji="1" lang="ja-JP" altLang="en-US" sz="600" dirty="0">
              <a:solidFill>
                <a:srgbClr val="00B0F0"/>
              </a:solidFill>
            </a:endParaRPr>
          </a:p>
        </p:txBody>
      </p:sp>
      <p:sp>
        <p:nvSpPr>
          <p:cNvPr id="18" name="正方形/長方形 17"/>
          <p:cNvSpPr/>
          <p:nvPr/>
        </p:nvSpPr>
        <p:spPr>
          <a:xfrm>
            <a:off x="5196306" y="1447283"/>
            <a:ext cx="486000" cy="119579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6211360" y="1447282"/>
            <a:ext cx="989539" cy="119579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4455026" y="3432150"/>
            <a:ext cx="1260000" cy="28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5402126" y="1754465"/>
            <a:ext cx="265891" cy="1189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テキスト ボックス 20"/>
              <p:cNvSpPr txBox="1"/>
              <p:nvPr/>
            </p:nvSpPr>
            <p:spPr>
              <a:xfrm>
                <a:off x="5376463" y="1738086"/>
                <a:ext cx="305405" cy="1384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9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ja-JP" altLang="en-US" sz="900" i="0">
                              <a:latin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kumimoji="1" lang="ja-JP" altLang="en-US" sz="90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m:rPr>
                          <m:sty m:val="p"/>
                        </m:rPr>
                        <a:rPr kumimoji="1" lang="en-US" altLang="ja-JP" sz="900" b="0" i="0" smtClean="0">
                          <a:latin typeface="Cambria Math" panose="02040503050406030204" pitchFamily="18" charset="0"/>
                        </a:rPr>
                        <m:t>log</m:t>
                      </m:r>
                    </m:oMath>
                  </m:oMathPara>
                </a14:m>
                <a:endParaRPr kumimoji="1" lang="ja-JP" altLang="en-US" sz="900" dirty="0"/>
              </a:p>
            </p:txBody>
          </p:sp>
        </mc:Choice>
        <mc:Fallback xmlns="">
          <p:sp>
            <p:nvSpPr>
              <p:cNvPr id="21" name="テキスト ボックス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6463" y="1738086"/>
                <a:ext cx="305405" cy="138499"/>
              </a:xfrm>
              <a:prstGeom prst="rect">
                <a:avLst/>
              </a:prstGeom>
              <a:blipFill rotWithShape="0">
                <a:blip r:embed="rId8"/>
                <a:stretch>
                  <a:fillRect l="-10000" r="-12000" b="-3478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直線コネクタ 25"/>
          <p:cNvCxnSpPr/>
          <p:nvPr/>
        </p:nvCxnSpPr>
        <p:spPr>
          <a:xfrm>
            <a:off x="6198140" y="1600200"/>
            <a:ext cx="657522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コネクタ 26"/>
          <p:cNvCxnSpPr/>
          <p:nvPr/>
        </p:nvCxnSpPr>
        <p:spPr>
          <a:xfrm>
            <a:off x="5240903" y="1990725"/>
            <a:ext cx="889886" cy="0"/>
          </a:xfrm>
          <a:prstGeom prst="line">
            <a:avLst/>
          </a:prstGeom>
          <a:ln w="12700">
            <a:solidFill>
              <a:srgbClr val="993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コネクタ 28"/>
          <p:cNvCxnSpPr/>
          <p:nvPr/>
        </p:nvCxnSpPr>
        <p:spPr>
          <a:xfrm>
            <a:off x="5483766" y="2352675"/>
            <a:ext cx="926559" cy="0"/>
          </a:xfrm>
          <a:prstGeom prst="line">
            <a:avLst/>
          </a:prstGeom>
          <a:ln w="12700">
            <a:solidFill>
              <a:srgbClr val="993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コネクタ 30"/>
          <p:cNvCxnSpPr/>
          <p:nvPr/>
        </p:nvCxnSpPr>
        <p:spPr>
          <a:xfrm>
            <a:off x="6018195" y="4367213"/>
            <a:ext cx="687934" cy="0"/>
          </a:xfrm>
          <a:prstGeom prst="line">
            <a:avLst/>
          </a:prstGeom>
          <a:ln w="12700">
            <a:solidFill>
              <a:srgbClr val="993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4455026" y="4367213"/>
            <a:ext cx="598763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テキスト ボックス 34"/>
          <p:cNvSpPr txBox="1"/>
          <p:nvPr/>
        </p:nvSpPr>
        <p:spPr>
          <a:xfrm>
            <a:off x="6410325" y="2602845"/>
            <a:ext cx="16123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700" dirty="0" smtClean="0"/>
              <a:t>エピソード</a:t>
            </a:r>
            <a:r>
              <a:rPr lang="en-US" altLang="ja-JP" sz="700" dirty="0" smtClean="0">
                <a:solidFill>
                  <a:srgbClr val="00B0F0"/>
                </a:solidFill>
              </a:rPr>
              <a:t>d</a:t>
            </a:r>
            <a:r>
              <a:rPr lang="ja-JP" altLang="en-US" sz="700" dirty="0" smtClean="0"/>
              <a:t>に従って掛け算していけば、</a:t>
            </a:r>
            <a:endParaRPr lang="en-US" altLang="ja-JP" sz="700" dirty="0" smtClean="0"/>
          </a:p>
          <a:p>
            <a:r>
              <a:rPr lang="en-US" altLang="ja-JP" sz="700" dirty="0" smtClean="0">
                <a:solidFill>
                  <a:srgbClr val="00B0F0"/>
                </a:solidFill>
              </a:rPr>
              <a:t>d</a:t>
            </a:r>
            <a:r>
              <a:rPr lang="ja-JP" altLang="en-US" sz="700" dirty="0" smtClean="0"/>
              <a:t>が出現する確立が求まる</a:t>
            </a:r>
            <a:endParaRPr kumimoji="1" lang="ja-JP" altLang="en-US" sz="700" dirty="0"/>
          </a:p>
        </p:txBody>
      </p:sp>
      <p:sp>
        <p:nvSpPr>
          <p:cNvPr id="36" name="正方形/長方形 35"/>
          <p:cNvSpPr/>
          <p:nvPr/>
        </p:nvSpPr>
        <p:spPr>
          <a:xfrm>
            <a:off x="4582944" y="4577019"/>
            <a:ext cx="1908000" cy="144000"/>
          </a:xfrm>
          <a:prstGeom prst="rect">
            <a:avLst/>
          </a:prstGeom>
          <a:noFill/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36"/>
          <p:cNvSpPr/>
          <p:nvPr/>
        </p:nvSpPr>
        <p:spPr>
          <a:xfrm>
            <a:off x="5159266" y="4203046"/>
            <a:ext cx="555760" cy="144000"/>
          </a:xfrm>
          <a:prstGeom prst="rect">
            <a:avLst/>
          </a:prstGeom>
          <a:noFill/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37"/>
          <p:cNvSpPr/>
          <p:nvPr/>
        </p:nvSpPr>
        <p:spPr>
          <a:xfrm>
            <a:off x="6786557" y="4203046"/>
            <a:ext cx="900118" cy="144000"/>
          </a:xfrm>
          <a:prstGeom prst="rect">
            <a:avLst/>
          </a:prstGeom>
          <a:noFill/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フリーフォーム 38"/>
          <p:cNvSpPr/>
          <p:nvPr/>
        </p:nvSpPr>
        <p:spPr>
          <a:xfrm>
            <a:off x="5448300" y="1370227"/>
            <a:ext cx="1000125" cy="77573"/>
          </a:xfrm>
          <a:custGeom>
            <a:avLst/>
            <a:gdLst>
              <a:gd name="connsiteX0" fmla="*/ 0 w 1000125"/>
              <a:gd name="connsiteY0" fmla="*/ 61912 h 61912"/>
              <a:gd name="connsiteX1" fmla="*/ 0 w 1000125"/>
              <a:gd name="connsiteY1" fmla="*/ 0 h 61912"/>
              <a:gd name="connsiteX2" fmla="*/ 1000125 w 1000125"/>
              <a:gd name="connsiteY2" fmla="*/ 0 h 61912"/>
              <a:gd name="connsiteX3" fmla="*/ 1000125 w 1000125"/>
              <a:gd name="connsiteY3" fmla="*/ 61912 h 61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0125" h="61912">
                <a:moveTo>
                  <a:pt x="0" y="61912"/>
                </a:moveTo>
                <a:lnTo>
                  <a:pt x="0" y="0"/>
                </a:lnTo>
                <a:lnTo>
                  <a:pt x="1000125" y="0"/>
                </a:lnTo>
                <a:lnTo>
                  <a:pt x="1000125" y="61912"/>
                </a:lnTo>
              </a:path>
            </a:pathLst>
          </a:cu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フリーフォーム 39"/>
          <p:cNvSpPr/>
          <p:nvPr/>
        </p:nvSpPr>
        <p:spPr>
          <a:xfrm>
            <a:off x="4186238" y="1371601"/>
            <a:ext cx="1266825" cy="2162175"/>
          </a:xfrm>
          <a:custGeom>
            <a:avLst/>
            <a:gdLst>
              <a:gd name="connsiteX0" fmla="*/ 1266825 w 1266825"/>
              <a:gd name="connsiteY0" fmla="*/ 0 h 2162175"/>
              <a:gd name="connsiteX1" fmla="*/ 0 w 1266825"/>
              <a:gd name="connsiteY1" fmla="*/ 0 h 2162175"/>
              <a:gd name="connsiteX2" fmla="*/ 0 w 1266825"/>
              <a:gd name="connsiteY2" fmla="*/ 2162175 h 2162175"/>
              <a:gd name="connsiteX3" fmla="*/ 266700 w 1266825"/>
              <a:gd name="connsiteY3" fmla="*/ 2162175 h 2162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66825" h="2162175">
                <a:moveTo>
                  <a:pt x="1266825" y="0"/>
                </a:moveTo>
                <a:lnTo>
                  <a:pt x="0" y="0"/>
                </a:lnTo>
                <a:lnTo>
                  <a:pt x="0" y="2162175"/>
                </a:lnTo>
                <a:lnTo>
                  <a:pt x="266700" y="2162175"/>
                </a:lnTo>
              </a:path>
            </a:pathLst>
          </a:cu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テキスト ボックス 40"/>
          <p:cNvSpPr txBox="1"/>
          <p:nvPr/>
        </p:nvSpPr>
        <p:spPr>
          <a:xfrm>
            <a:off x="5314950" y="3985442"/>
            <a:ext cx="2690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200" dirty="0" smtClean="0">
                <a:solidFill>
                  <a:srgbClr val="0070C0"/>
                </a:solidFill>
              </a:rPr>
              <a:t>0</a:t>
            </a:r>
            <a:endParaRPr kumimoji="1" lang="ja-JP" altLang="en-US" sz="1200" dirty="0">
              <a:solidFill>
                <a:srgbClr val="0070C0"/>
              </a:solidFill>
            </a:endParaRPr>
          </a:p>
        </p:txBody>
      </p:sp>
      <p:sp>
        <p:nvSpPr>
          <p:cNvPr id="42" name="テキスト ボックス 41"/>
          <p:cNvSpPr txBox="1"/>
          <p:nvPr/>
        </p:nvSpPr>
        <p:spPr>
          <a:xfrm>
            <a:off x="7066358" y="3985441"/>
            <a:ext cx="2690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200" dirty="0" smtClean="0">
                <a:solidFill>
                  <a:srgbClr val="0070C0"/>
                </a:solidFill>
              </a:rPr>
              <a:t>0</a:t>
            </a:r>
            <a:endParaRPr kumimoji="1" lang="ja-JP" altLang="en-US" sz="1200" dirty="0">
              <a:solidFill>
                <a:srgbClr val="0070C0"/>
              </a:solidFill>
            </a:endParaRPr>
          </a:p>
        </p:txBody>
      </p:sp>
      <p:cxnSp>
        <p:nvCxnSpPr>
          <p:cNvPr id="44" name="直線矢印コネクタ 43"/>
          <p:cNvCxnSpPr>
            <a:stCxn id="36" idx="0"/>
            <a:endCxn id="37" idx="2"/>
          </p:cNvCxnSpPr>
          <p:nvPr/>
        </p:nvCxnSpPr>
        <p:spPr>
          <a:xfrm flipH="1" flipV="1">
            <a:off x="5437146" y="4347046"/>
            <a:ext cx="99798" cy="229973"/>
          </a:xfrm>
          <a:prstGeom prst="straightConnector1">
            <a:avLst/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矢印コネクタ 45"/>
          <p:cNvCxnSpPr>
            <a:stCxn id="36" idx="0"/>
            <a:endCxn id="38" idx="2"/>
          </p:cNvCxnSpPr>
          <p:nvPr/>
        </p:nvCxnSpPr>
        <p:spPr>
          <a:xfrm flipV="1">
            <a:off x="5536944" y="4347046"/>
            <a:ext cx="1699672" cy="229973"/>
          </a:xfrm>
          <a:prstGeom prst="straightConnector1">
            <a:avLst/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フリーフォーム 46"/>
          <p:cNvSpPr/>
          <p:nvPr/>
        </p:nvSpPr>
        <p:spPr>
          <a:xfrm>
            <a:off x="4133850" y="1604963"/>
            <a:ext cx="2176463" cy="2814637"/>
          </a:xfrm>
          <a:custGeom>
            <a:avLst/>
            <a:gdLst>
              <a:gd name="connsiteX0" fmla="*/ 2176463 w 2176463"/>
              <a:gd name="connsiteY0" fmla="*/ 0 h 2814637"/>
              <a:gd name="connsiteX1" fmla="*/ 2176463 w 2176463"/>
              <a:gd name="connsiteY1" fmla="*/ 57150 h 2814637"/>
              <a:gd name="connsiteX2" fmla="*/ 0 w 2176463"/>
              <a:gd name="connsiteY2" fmla="*/ 57150 h 2814637"/>
              <a:gd name="connsiteX3" fmla="*/ 0 w 2176463"/>
              <a:gd name="connsiteY3" fmla="*/ 2814637 h 2814637"/>
              <a:gd name="connsiteX4" fmla="*/ 414338 w 2176463"/>
              <a:gd name="connsiteY4" fmla="*/ 2814637 h 2814637"/>
              <a:gd name="connsiteX5" fmla="*/ 414338 w 2176463"/>
              <a:gd name="connsiteY5" fmla="*/ 2757487 h 2814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76463" h="2814637">
                <a:moveTo>
                  <a:pt x="2176463" y="0"/>
                </a:moveTo>
                <a:lnTo>
                  <a:pt x="2176463" y="57150"/>
                </a:lnTo>
                <a:lnTo>
                  <a:pt x="0" y="57150"/>
                </a:lnTo>
                <a:lnTo>
                  <a:pt x="0" y="2814637"/>
                </a:lnTo>
                <a:lnTo>
                  <a:pt x="414338" y="2814637"/>
                </a:lnTo>
                <a:lnTo>
                  <a:pt x="414338" y="2757487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フリーフォーム 47"/>
          <p:cNvSpPr/>
          <p:nvPr/>
        </p:nvSpPr>
        <p:spPr>
          <a:xfrm>
            <a:off x="6057900" y="1919288"/>
            <a:ext cx="2062163" cy="2528887"/>
          </a:xfrm>
          <a:custGeom>
            <a:avLst/>
            <a:gdLst>
              <a:gd name="connsiteX0" fmla="*/ 0 w 2062163"/>
              <a:gd name="connsiteY0" fmla="*/ 71437 h 2528887"/>
              <a:gd name="connsiteX1" fmla="*/ 0 w 2062163"/>
              <a:gd name="connsiteY1" fmla="*/ 0 h 2528887"/>
              <a:gd name="connsiteX2" fmla="*/ 2062163 w 2062163"/>
              <a:gd name="connsiteY2" fmla="*/ 0 h 2528887"/>
              <a:gd name="connsiteX3" fmla="*/ 2062163 w 2062163"/>
              <a:gd name="connsiteY3" fmla="*/ 2528887 h 2528887"/>
              <a:gd name="connsiteX4" fmla="*/ 128588 w 2062163"/>
              <a:gd name="connsiteY4" fmla="*/ 2528887 h 2528887"/>
              <a:gd name="connsiteX5" fmla="*/ 128588 w 2062163"/>
              <a:gd name="connsiteY5" fmla="*/ 2447925 h 2528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62163" h="2528887">
                <a:moveTo>
                  <a:pt x="0" y="71437"/>
                </a:moveTo>
                <a:lnTo>
                  <a:pt x="0" y="0"/>
                </a:lnTo>
                <a:lnTo>
                  <a:pt x="2062163" y="0"/>
                </a:lnTo>
                <a:lnTo>
                  <a:pt x="2062163" y="2528887"/>
                </a:lnTo>
                <a:lnTo>
                  <a:pt x="128588" y="2528887"/>
                </a:lnTo>
                <a:lnTo>
                  <a:pt x="128588" y="2447925"/>
                </a:lnTo>
              </a:path>
            </a:pathLst>
          </a:custGeom>
          <a:noFill/>
          <a:ln>
            <a:solidFill>
              <a:srgbClr val="993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テキスト ボックス 48"/>
          <p:cNvSpPr txBox="1"/>
          <p:nvPr/>
        </p:nvSpPr>
        <p:spPr>
          <a:xfrm>
            <a:off x="5558743" y="4829942"/>
            <a:ext cx="146635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900" dirty="0" smtClean="0">
                <a:solidFill>
                  <a:srgbClr val="C00000"/>
                </a:solidFill>
              </a:rPr>
              <a:t>この項の期待値は</a:t>
            </a:r>
            <a:r>
              <a:rPr kumimoji="1" lang="en-US" altLang="ja-JP" sz="900" dirty="0" smtClean="0">
                <a:solidFill>
                  <a:srgbClr val="C00000"/>
                </a:solidFill>
              </a:rPr>
              <a:t>0</a:t>
            </a:r>
            <a:r>
              <a:rPr kumimoji="1" lang="ja-JP" altLang="en-US" sz="900" dirty="0" smtClean="0">
                <a:solidFill>
                  <a:srgbClr val="C00000"/>
                </a:solidFill>
              </a:rPr>
              <a:t>となる</a:t>
            </a:r>
            <a:endParaRPr kumimoji="1" lang="ja-JP" altLang="en-US" sz="900" dirty="0">
              <a:solidFill>
                <a:srgbClr val="C00000"/>
              </a:solidFill>
            </a:endParaRPr>
          </a:p>
        </p:txBody>
      </p:sp>
      <p:sp>
        <p:nvSpPr>
          <p:cNvPr id="50" name="正方形/長方形 49"/>
          <p:cNvSpPr/>
          <p:nvPr/>
        </p:nvSpPr>
        <p:spPr>
          <a:xfrm>
            <a:off x="5664305" y="5084574"/>
            <a:ext cx="75526" cy="144000"/>
          </a:xfrm>
          <a:prstGeom prst="rect">
            <a:avLst/>
          </a:prstGeom>
          <a:noFill/>
          <a:ln w="63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テキスト ボックス 50"/>
              <p:cNvSpPr txBox="1"/>
              <p:nvPr/>
            </p:nvSpPr>
            <p:spPr>
              <a:xfrm>
                <a:off x="4106469" y="5377798"/>
                <a:ext cx="3940000" cy="18659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kumimoji="1" lang="ja-JP" altLang="en-US" sz="900" dirty="0" smtClean="0"/>
                  <a:t> </a:t>
                </a:r>
                <a14:m>
                  <m:oMath xmlns:m="http://schemas.openxmlformats.org/officeDocument/2006/math">
                    <m:nary>
                      <m:naryPr>
                        <m:limLoc m:val="undOvr"/>
                        <m:subHide m:val="on"/>
                        <m:supHide m:val="on"/>
                        <m:ctrlPr>
                          <a:rPr kumimoji="1" lang="ja-JP" altLang="en-US" sz="1050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kumimoji="1" lang="en-US" altLang="ja-JP" sz="105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105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kumimoji="1" lang="en-US" altLang="ja-JP" sz="105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  <m:nary>
                          <m:naryPr>
                            <m:chr m:val="∑"/>
                            <m:ctrlPr>
                              <a:rPr kumimoji="1" lang="en-US" altLang="ja-JP" sz="105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kumimoji="1" lang="en-US" altLang="ja-JP" sz="105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kumimoji="1" lang="en-US" altLang="ja-JP" sz="105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kumimoji="1" lang="en-US" altLang="ja-JP" sz="105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∞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altLang="ja-JP" sz="9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ja-JP" altLang="en-US" sz="900">
                                    <a:latin typeface="Cambria Math" panose="02040503050406030204" pitchFamily="18" charset="0"/>
                                  </a:rPr>
                                  <m:t>𝛻</m:t>
                                </m:r>
                              </m:e>
                              <m:sub>
                                <m:r>
                                  <a:rPr lang="ja-JP" altLang="en-US" sz="900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</m:sSub>
                            <m:r>
                              <m:rPr>
                                <m:sty m:val="p"/>
                              </m:rPr>
                              <a:rPr lang="en-US" altLang="ja-JP" sz="900">
                                <a:latin typeface="Cambria Math" panose="02040503050406030204" pitchFamily="18" charset="0"/>
                              </a:rPr>
                              <m:t>log</m:t>
                            </m:r>
                            <m:r>
                              <m:rPr>
                                <m:nor/>
                              </m:rPr>
                              <a:rPr lang="ja-JP" altLang="en-US" sz="900" dirty="0"/>
                              <m:t> </m:t>
                            </m:r>
                            <m:r>
                              <a:rPr lang="ja-JP" altLang="en-US" sz="900" i="1" dirty="0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  <m:d>
                              <m:dPr>
                                <m:ctrlPr>
                                  <a:rPr lang="en-US" altLang="ja-JP" sz="90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ja-JP" sz="9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900" b="0" i="1" dirty="0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ja-JP" sz="900" b="0" i="1" dirty="0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ja-JP" sz="9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900" b="0" i="1" dirty="0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altLang="ja-JP" sz="900" i="1" dirty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en-US" altLang="ja-JP" sz="900" b="0" i="1" dirty="0" smtClean="0">
                                    <a:latin typeface="Cambria Math" panose="02040503050406030204" pitchFamily="18" charset="0"/>
                                  </a:rPr>
                                  <m:t>;</m:t>
                                </m:r>
                                <m:r>
                                  <a:rPr lang="ja-JP" altLang="en-US" sz="900" b="1" i="1" dirty="0" smtClean="0">
                                    <a:latin typeface="Cambria Math" panose="02040503050406030204" pitchFamily="18" charset="0"/>
                                  </a:rPr>
                                  <m:t>𝜽</m:t>
                                </m:r>
                              </m:e>
                            </m:d>
                            <m:r>
                              <a:rPr lang="en-US" altLang="ja-JP" sz="900" b="0" i="1" dirty="0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lang="en-US" altLang="ja-JP" sz="9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ja-JP" sz="900" b="0" i="1" dirty="0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altLang="ja-JP" sz="900" i="1" dirty="0">
                                    <a:latin typeface="Cambria Math" panose="02040503050406030204" pitchFamily="18" charset="0"/>
                                  </a:rPr>
                                  <m:t>;</m:t>
                                </m:r>
                                <m:r>
                                  <a:rPr lang="ja-JP" altLang="en-US" sz="900" b="1" i="1" dirty="0">
                                    <a:latin typeface="Cambria Math" panose="02040503050406030204" pitchFamily="18" charset="0"/>
                                  </a:rPr>
                                  <m:t>𝜽</m:t>
                                </m:r>
                              </m:e>
                            </m:d>
                            <m:r>
                              <a:rPr lang="en-US" altLang="ja-JP" sz="900" b="0" i="1" dirty="0" smtClean="0">
                                <a:latin typeface="Cambria Math" panose="02040503050406030204" pitchFamily="18" charset="0"/>
                              </a:rPr>
                              <m:t>𝑑𝑑</m:t>
                            </m:r>
                            <m:r>
                              <a:rPr lang="en-US" altLang="ja-JP" sz="900" b="0" i="1" dirty="0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</m:e>
                        </m:nary>
                      </m:e>
                    </m:nary>
                  </m:oMath>
                </a14:m>
                <a:r>
                  <a:rPr lang="ja-JP" altLang="en-US" sz="900" dirty="0"/>
                  <a:t> </a:t>
                </a:r>
                <a14:m>
                  <m:oMath xmlns:m="http://schemas.openxmlformats.org/officeDocument/2006/math"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ja-JP" altLang="en-US" sz="1050" i="1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altLang="ja-JP" sz="105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nary>
                          <m:naryPr>
                            <m:chr m:val="∑"/>
                            <m:ctrlPr>
                              <a:rPr lang="en-US" altLang="ja-JP" sz="105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ja-JP" sz="105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ja-JP" sz="105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ja-JP" sz="105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∞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altLang="ja-JP" sz="9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ja-JP" altLang="en-US" sz="900">
                                    <a:latin typeface="Cambria Math" panose="02040503050406030204" pitchFamily="18" charset="0"/>
                                  </a:rPr>
                                  <m:t>𝛻</m:t>
                                </m:r>
                              </m:e>
                              <m:sub>
                                <m:r>
                                  <a:rPr lang="ja-JP" altLang="en-US" sz="900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</m:sSub>
                            <m:r>
                              <m:rPr>
                                <m:sty m:val="p"/>
                              </m:rPr>
                              <a:rPr lang="en-US" altLang="ja-JP" sz="900">
                                <a:latin typeface="Cambria Math" panose="02040503050406030204" pitchFamily="18" charset="0"/>
                              </a:rPr>
                              <m:t>log</m:t>
                            </m:r>
                            <m:r>
                              <m:rPr>
                                <m:nor/>
                              </m:rPr>
                              <a:rPr lang="ja-JP" altLang="en-US" sz="900" dirty="0"/>
                              <m:t> </m:t>
                            </m:r>
                            <m:r>
                              <a:rPr lang="ja-JP" altLang="en-US" sz="900" i="1" dirty="0">
                                <a:latin typeface="Cambria Math" panose="02040503050406030204" pitchFamily="18" charset="0"/>
                              </a:rPr>
                              <m:t>𝜋</m:t>
                            </m:r>
                            <m:d>
                              <m:dPr>
                                <m:ctrlPr>
                                  <a:rPr lang="en-US" altLang="ja-JP" sz="900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ja-JP" sz="9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900" i="1" dirty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ja-JP" sz="900" i="1" dirty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ja-JP" sz="9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900" i="1" dirty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altLang="ja-JP" sz="900" i="1" dirty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en-US" altLang="ja-JP" sz="900" i="1" dirty="0">
                                    <a:latin typeface="Cambria Math" panose="02040503050406030204" pitchFamily="18" charset="0"/>
                                  </a:rPr>
                                  <m:t>;</m:t>
                                </m:r>
                                <m:r>
                                  <a:rPr lang="ja-JP" altLang="en-US" sz="900" b="1" i="1" dirty="0">
                                    <a:latin typeface="Cambria Math" panose="02040503050406030204" pitchFamily="18" charset="0"/>
                                  </a:rPr>
                                  <m:t>𝜽</m:t>
                                </m:r>
                              </m:e>
                            </m:d>
                            <m:r>
                              <a:rPr lang="en-US" altLang="ja-JP" sz="900" i="1" dirty="0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r>
                              <a:rPr lang="en-US" altLang="ja-JP" sz="900" i="1" dirty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ja-JP" sz="900" i="1" dirty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altLang="ja-JP" sz="900" i="1" dirty="0"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a:rPr lang="ja-JP" altLang="en-US" sz="900" b="1" i="1" dirty="0">
                                <a:latin typeface="Cambria Math" panose="02040503050406030204" pitchFamily="18" charset="0"/>
                              </a:rPr>
                              <m:t>𝜽</m:t>
                            </m:r>
                            <m:r>
                              <a:rPr lang="en-US" altLang="ja-JP" sz="900" i="1" dirty="0">
                                <a:latin typeface="Cambria Math" panose="02040503050406030204" pitchFamily="18" charset="0"/>
                              </a:rPr>
                              <m:t>)</m:t>
                            </m:r>
                            <m:r>
                              <a:rPr lang="en-US" altLang="ja-JP" sz="900" i="1" dirty="0">
                                <a:latin typeface="Cambria Math" panose="02040503050406030204" pitchFamily="18" charset="0"/>
                              </a:rPr>
                              <m:t>𝑑𝑑</m:t>
                            </m:r>
                          </m:e>
                        </m:nary>
                      </m:e>
                    </m:nary>
                  </m:oMath>
                </a14:m>
                <a:endParaRPr kumimoji="1" lang="ja-JP" altLang="en-US" sz="900" dirty="0"/>
              </a:p>
            </p:txBody>
          </p:sp>
        </mc:Choice>
        <mc:Fallback xmlns="">
          <p:sp>
            <p:nvSpPr>
              <p:cNvPr id="51" name="テキスト ボックス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6469" y="5377798"/>
                <a:ext cx="3940000" cy="186590"/>
              </a:xfrm>
              <a:prstGeom prst="rect">
                <a:avLst/>
              </a:prstGeom>
              <a:blipFill rotWithShape="0">
                <a:blip r:embed="rId9"/>
                <a:stretch>
                  <a:fillRect l="-6966" t="-187097" b="-25806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フリーフォーム 52"/>
          <p:cNvSpPr/>
          <p:nvPr/>
        </p:nvSpPr>
        <p:spPr>
          <a:xfrm>
            <a:off x="6124575" y="5332747"/>
            <a:ext cx="1843087" cy="239378"/>
          </a:xfrm>
          <a:custGeom>
            <a:avLst/>
            <a:gdLst>
              <a:gd name="connsiteX0" fmla="*/ 0 w 1843087"/>
              <a:gd name="connsiteY0" fmla="*/ 242888 h 242888"/>
              <a:gd name="connsiteX1" fmla="*/ 0 w 1843087"/>
              <a:gd name="connsiteY1" fmla="*/ 0 h 242888"/>
              <a:gd name="connsiteX2" fmla="*/ 1843087 w 1843087"/>
              <a:gd name="connsiteY2" fmla="*/ 0 h 242888"/>
              <a:gd name="connsiteX3" fmla="*/ 1843087 w 1843087"/>
              <a:gd name="connsiteY3" fmla="*/ 214313 h 242888"/>
              <a:gd name="connsiteX4" fmla="*/ 1314450 w 1843087"/>
              <a:gd name="connsiteY4" fmla="*/ 214313 h 242888"/>
              <a:gd name="connsiteX5" fmla="*/ 1314450 w 1843087"/>
              <a:gd name="connsiteY5" fmla="*/ 52388 h 242888"/>
              <a:gd name="connsiteX6" fmla="*/ 619125 w 1843087"/>
              <a:gd name="connsiteY6" fmla="*/ 52388 h 242888"/>
              <a:gd name="connsiteX7" fmla="*/ 619125 w 1843087"/>
              <a:gd name="connsiteY7" fmla="*/ 228600 h 242888"/>
              <a:gd name="connsiteX8" fmla="*/ 500062 w 1843087"/>
              <a:gd name="connsiteY8" fmla="*/ 228600 h 242888"/>
              <a:gd name="connsiteX9" fmla="*/ 500062 w 1843087"/>
              <a:gd name="connsiteY9" fmla="*/ 71438 h 242888"/>
              <a:gd name="connsiteX10" fmla="*/ 128587 w 1843087"/>
              <a:gd name="connsiteY10" fmla="*/ 71438 h 242888"/>
              <a:gd name="connsiteX11" fmla="*/ 128587 w 1843087"/>
              <a:gd name="connsiteY11" fmla="*/ 242888 h 242888"/>
              <a:gd name="connsiteX12" fmla="*/ 0 w 1843087"/>
              <a:gd name="connsiteY12" fmla="*/ 242888 h 242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843087" h="242888">
                <a:moveTo>
                  <a:pt x="0" y="242888"/>
                </a:moveTo>
                <a:lnTo>
                  <a:pt x="0" y="0"/>
                </a:lnTo>
                <a:lnTo>
                  <a:pt x="1843087" y="0"/>
                </a:lnTo>
                <a:lnTo>
                  <a:pt x="1843087" y="214313"/>
                </a:lnTo>
                <a:lnTo>
                  <a:pt x="1314450" y="214313"/>
                </a:lnTo>
                <a:lnTo>
                  <a:pt x="1314450" y="52388"/>
                </a:lnTo>
                <a:lnTo>
                  <a:pt x="619125" y="52388"/>
                </a:lnTo>
                <a:lnTo>
                  <a:pt x="619125" y="228600"/>
                </a:lnTo>
                <a:lnTo>
                  <a:pt x="500062" y="228600"/>
                </a:lnTo>
                <a:lnTo>
                  <a:pt x="500062" y="71438"/>
                </a:lnTo>
                <a:lnTo>
                  <a:pt x="128587" y="71438"/>
                </a:lnTo>
                <a:lnTo>
                  <a:pt x="128587" y="242888"/>
                </a:lnTo>
                <a:lnTo>
                  <a:pt x="0" y="242888"/>
                </a:lnTo>
                <a:close/>
              </a:path>
            </a:pathLst>
          </a:custGeom>
          <a:noFill/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テキスト ボックス 54"/>
          <p:cNvSpPr txBox="1"/>
          <p:nvPr/>
        </p:nvSpPr>
        <p:spPr>
          <a:xfrm>
            <a:off x="7102075" y="5140874"/>
            <a:ext cx="69572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900" dirty="0" smtClean="0">
                <a:solidFill>
                  <a:srgbClr val="0070C0"/>
                </a:solidFill>
              </a:rPr>
              <a:t>0</a:t>
            </a:r>
            <a:r>
              <a:rPr kumimoji="1" lang="ja-JP" altLang="en-US" sz="900" dirty="0" smtClean="0">
                <a:solidFill>
                  <a:srgbClr val="0070C0"/>
                </a:solidFill>
              </a:rPr>
              <a:t>になる</a:t>
            </a:r>
            <a:endParaRPr kumimoji="1" lang="ja-JP" altLang="en-US" sz="900" dirty="0">
              <a:solidFill>
                <a:srgbClr val="0070C0"/>
              </a:solidFill>
            </a:endParaRPr>
          </a:p>
        </p:txBody>
      </p:sp>
      <p:sp>
        <p:nvSpPr>
          <p:cNvPr id="56" name="テキスト ボックス 55"/>
          <p:cNvSpPr txBox="1"/>
          <p:nvPr/>
        </p:nvSpPr>
        <p:spPr>
          <a:xfrm>
            <a:off x="3887835" y="5157789"/>
            <a:ext cx="82172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900" dirty="0" smtClean="0">
                <a:solidFill>
                  <a:srgbClr val="0070C0"/>
                </a:solidFill>
              </a:rPr>
              <a:t>0</a:t>
            </a:r>
            <a:r>
              <a:rPr kumimoji="1" lang="ja-JP" altLang="en-US" sz="900" dirty="0" smtClean="0">
                <a:solidFill>
                  <a:srgbClr val="0070C0"/>
                </a:solidFill>
              </a:rPr>
              <a:t>にならない</a:t>
            </a:r>
            <a:endParaRPr kumimoji="1" lang="ja-JP" altLang="en-US" sz="900" dirty="0">
              <a:solidFill>
                <a:srgbClr val="0070C0"/>
              </a:solidFill>
            </a:endParaRPr>
          </a:p>
        </p:txBody>
      </p:sp>
      <p:sp>
        <p:nvSpPr>
          <p:cNvPr id="57" name="フリーフォーム 56"/>
          <p:cNvSpPr/>
          <p:nvPr/>
        </p:nvSpPr>
        <p:spPr>
          <a:xfrm>
            <a:off x="4092575" y="5348288"/>
            <a:ext cx="1931988" cy="225425"/>
          </a:xfrm>
          <a:custGeom>
            <a:avLst/>
            <a:gdLst>
              <a:gd name="connsiteX0" fmla="*/ 0 w 1928813"/>
              <a:gd name="connsiteY0" fmla="*/ 238125 h 238125"/>
              <a:gd name="connsiteX1" fmla="*/ 0 w 1928813"/>
              <a:gd name="connsiteY1" fmla="*/ 0 h 238125"/>
              <a:gd name="connsiteX2" fmla="*/ 1928813 w 1928813"/>
              <a:gd name="connsiteY2" fmla="*/ 0 h 238125"/>
              <a:gd name="connsiteX3" fmla="*/ 1928813 w 1928813"/>
              <a:gd name="connsiteY3" fmla="*/ 223837 h 238125"/>
              <a:gd name="connsiteX4" fmla="*/ 1409700 w 1928813"/>
              <a:gd name="connsiteY4" fmla="*/ 223837 h 238125"/>
              <a:gd name="connsiteX5" fmla="*/ 1409700 w 1928813"/>
              <a:gd name="connsiteY5" fmla="*/ 47625 h 238125"/>
              <a:gd name="connsiteX6" fmla="*/ 309563 w 1928813"/>
              <a:gd name="connsiteY6" fmla="*/ 47625 h 238125"/>
              <a:gd name="connsiteX7" fmla="*/ 309563 w 1928813"/>
              <a:gd name="connsiteY7" fmla="*/ 223837 h 238125"/>
              <a:gd name="connsiteX8" fmla="*/ 0 w 1928813"/>
              <a:gd name="connsiteY8" fmla="*/ 238125 h 238125"/>
              <a:gd name="connsiteX0" fmla="*/ 0 w 1928813"/>
              <a:gd name="connsiteY0" fmla="*/ 219075 h 223837"/>
              <a:gd name="connsiteX1" fmla="*/ 0 w 1928813"/>
              <a:gd name="connsiteY1" fmla="*/ 0 h 223837"/>
              <a:gd name="connsiteX2" fmla="*/ 1928813 w 1928813"/>
              <a:gd name="connsiteY2" fmla="*/ 0 h 223837"/>
              <a:gd name="connsiteX3" fmla="*/ 1928813 w 1928813"/>
              <a:gd name="connsiteY3" fmla="*/ 223837 h 223837"/>
              <a:gd name="connsiteX4" fmla="*/ 1409700 w 1928813"/>
              <a:gd name="connsiteY4" fmla="*/ 223837 h 223837"/>
              <a:gd name="connsiteX5" fmla="*/ 1409700 w 1928813"/>
              <a:gd name="connsiteY5" fmla="*/ 47625 h 223837"/>
              <a:gd name="connsiteX6" fmla="*/ 309563 w 1928813"/>
              <a:gd name="connsiteY6" fmla="*/ 47625 h 223837"/>
              <a:gd name="connsiteX7" fmla="*/ 309563 w 1928813"/>
              <a:gd name="connsiteY7" fmla="*/ 223837 h 223837"/>
              <a:gd name="connsiteX8" fmla="*/ 0 w 1928813"/>
              <a:gd name="connsiteY8" fmla="*/ 219075 h 223837"/>
              <a:gd name="connsiteX0" fmla="*/ 0 w 1931988"/>
              <a:gd name="connsiteY0" fmla="*/ 222250 h 223837"/>
              <a:gd name="connsiteX1" fmla="*/ 3175 w 1931988"/>
              <a:gd name="connsiteY1" fmla="*/ 0 h 223837"/>
              <a:gd name="connsiteX2" fmla="*/ 1931988 w 1931988"/>
              <a:gd name="connsiteY2" fmla="*/ 0 h 223837"/>
              <a:gd name="connsiteX3" fmla="*/ 1931988 w 1931988"/>
              <a:gd name="connsiteY3" fmla="*/ 223837 h 223837"/>
              <a:gd name="connsiteX4" fmla="*/ 1412875 w 1931988"/>
              <a:gd name="connsiteY4" fmla="*/ 223837 h 223837"/>
              <a:gd name="connsiteX5" fmla="*/ 1412875 w 1931988"/>
              <a:gd name="connsiteY5" fmla="*/ 47625 h 223837"/>
              <a:gd name="connsiteX6" fmla="*/ 312738 w 1931988"/>
              <a:gd name="connsiteY6" fmla="*/ 47625 h 223837"/>
              <a:gd name="connsiteX7" fmla="*/ 312738 w 1931988"/>
              <a:gd name="connsiteY7" fmla="*/ 223837 h 223837"/>
              <a:gd name="connsiteX8" fmla="*/ 0 w 1931988"/>
              <a:gd name="connsiteY8" fmla="*/ 222250 h 223837"/>
              <a:gd name="connsiteX0" fmla="*/ 0 w 1931988"/>
              <a:gd name="connsiteY0" fmla="*/ 225425 h 225425"/>
              <a:gd name="connsiteX1" fmla="*/ 3175 w 1931988"/>
              <a:gd name="connsiteY1" fmla="*/ 0 h 225425"/>
              <a:gd name="connsiteX2" fmla="*/ 1931988 w 1931988"/>
              <a:gd name="connsiteY2" fmla="*/ 0 h 225425"/>
              <a:gd name="connsiteX3" fmla="*/ 1931988 w 1931988"/>
              <a:gd name="connsiteY3" fmla="*/ 223837 h 225425"/>
              <a:gd name="connsiteX4" fmla="*/ 1412875 w 1931988"/>
              <a:gd name="connsiteY4" fmla="*/ 223837 h 225425"/>
              <a:gd name="connsiteX5" fmla="*/ 1412875 w 1931988"/>
              <a:gd name="connsiteY5" fmla="*/ 47625 h 225425"/>
              <a:gd name="connsiteX6" fmla="*/ 312738 w 1931988"/>
              <a:gd name="connsiteY6" fmla="*/ 47625 h 225425"/>
              <a:gd name="connsiteX7" fmla="*/ 312738 w 1931988"/>
              <a:gd name="connsiteY7" fmla="*/ 223837 h 225425"/>
              <a:gd name="connsiteX8" fmla="*/ 0 w 1931988"/>
              <a:gd name="connsiteY8" fmla="*/ 225425 h 225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31988" h="225425">
                <a:moveTo>
                  <a:pt x="0" y="225425"/>
                </a:moveTo>
                <a:cubicBezTo>
                  <a:pt x="1058" y="151342"/>
                  <a:pt x="2117" y="74083"/>
                  <a:pt x="3175" y="0"/>
                </a:cubicBezTo>
                <a:lnTo>
                  <a:pt x="1931988" y="0"/>
                </a:lnTo>
                <a:lnTo>
                  <a:pt x="1931988" y="223837"/>
                </a:lnTo>
                <a:lnTo>
                  <a:pt x="1412875" y="223837"/>
                </a:lnTo>
                <a:lnTo>
                  <a:pt x="1412875" y="47625"/>
                </a:lnTo>
                <a:lnTo>
                  <a:pt x="312738" y="47625"/>
                </a:lnTo>
                <a:lnTo>
                  <a:pt x="312738" y="223837"/>
                </a:lnTo>
                <a:lnTo>
                  <a:pt x="0" y="225425"/>
                </a:lnTo>
                <a:close/>
              </a:path>
            </a:pathLst>
          </a:custGeom>
          <a:noFill/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58" name="正方形/長方形 57"/>
          <p:cNvSpPr/>
          <p:nvPr/>
        </p:nvSpPr>
        <p:spPr>
          <a:xfrm>
            <a:off x="6255627" y="5406594"/>
            <a:ext cx="75526" cy="144000"/>
          </a:xfrm>
          <a:prstGeom prst="rect">
            <a:avLst/>
          </a:prstGeom>
          <a:noFill/>
          <a:ln w="63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正方形/長方形 59"/>
          <p:cNvSpPr/>
          <p:nvPr/>
        </p:nvSpPr>
        <p:spPr>
          <a:xfrm>
            <a:off x="5424041" y="5105825"/>
            <a:ext cx="134702" cy="119579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正方形/長方形 60"/>
          <p:cNvSpPr/>
          <p:nvPr/>
        </p:nvSpPr>
        <p:spPr>
          <a:xfrm>
            <a:off x="4230962" y="5397827"/>
            <a:ext cx="148172" cy="144691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2" name="テキスト ボックス 61"/>
          <p:cNvSpPr txBox="1"/>
          <p:nvPr/>
        </p:nvSpPr>
        <p:spPr>
          <a:xfrm>
            <a:off x="9565889" y="583146"/>
            <a:ext cx="19720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000" dirty="0"/>
              <a:t>収益</a:t>
            </a:r>
            <a:r>
              <a:rPr lang="ja-JP" altLang="en-US" sz="1000" dirty="0" smtClean="0"/>
              <a:t>が大きくなる方向に</a:t>
            </a:r>
            <a:r>
              <a:rPr lang="en-US" altLang="ja-JP" sz="1000" dirty="0" smtClean="0"/>
              <a:t>θ</a:t>
            </a:r>
            <a:r>
              <a:rPr lang="ja-JP" altLang="en-US" sz="1000" dirty="0" smtClean="0"/>
              <a:t>を更新</a:t>
            </a:r>
            <a:endParaRPr kumimoji="1" lang="ja-JP" altLang="en-US" sz="1000" dirty="0"/>
          </a:p>
        </p:txBody>
      </p:sp>
      <p:sp>
        <p:nvSpPr>
          <p:cNvPr id="63" name="正方形/長方形 62"/>
          <p:cNvSpPr/>
          <p:nvPr/>
        </p:nvSpPr>
        <p:spPr>
          <a:xfrm>
            <a:off x="9994559" y="4088183"/>
            <a:ext cx="75526" cy="144000"/>
          </a:xfrm>
          <a:prstGeom prst="rect">
            <a:avLst/>
          </a:prstGeom>
          <a:noFill/>
          <a:ln w="63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4" name="正方形/長方形 63"/>
          <p:cNvSpPr/>
          <p:nvPr/>
        </p:nvSpPr>
        <p:spPr>
          <a:xfrm>
            <a:off x="9607423" y="4068985"/>
            <a:ext cx="288746" cy="175076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68" name="直線コネクタ 67"/>
          <p:cNvCxnSpPr/>
          <p:nvPr/>
        </p:nvCxnSpPr>
        <p:spPr>
          <a:xfrm>
            <a:off x="5739831" y="450850"/>
            <a:ext cx="1046726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テキスト ボックス 68"/>
          <p:cNvSpPr txBox="1"/>
          <p:nvPr/>
        </p:nvSpPr>
        <p:spPr>
          <a:xfrm>
            <a:off x="4628339" y="182456"/>
            <a:ext cx="331551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800" dirty="0" smtClean="0">
                <a:solidFill>
                  <a:srgbClr val="0000FF"/>
                </a:solidFill>
              </a:rPr>
              <a:t>これを推定すれば政策が求められる→例：ガウス分布の中心と標準偏差</a:t>
            </a:r>
            <a:endParaRPr kumimoji="1" lang="ja-JP" altLang="en-US" sz="8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36220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4024450" cy="4983839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3776" y="0"/>
            <a:ext cx="4024450" cy="5912079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7551" y="0"/>
            <a:ext cx="4024450" cy="3401470"/>
          </a:xfrm>
          <a:prstGeom prst="rect">
            <a:avLst/>
          </a:prstGeom>
        </p:spPr>
      </p:pic>
      <p:sp>
        <p:nvSpPr>
          <p:cNvPr id="7" name="正方形/長方形 6"/>
          <p:cNvSpPr/>
          <p:nvPr/>
        </p:nvSpPr>
        <p:spPr>
          <a:xfrm>
            <a:off x="644415" y="4447521"/>
            <a:ext cx="72000" cy="144000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/>
        </p:nvSpPr>
        <p:spPr>
          <a:xfrm>
            <a:off x="1182577" y="4447521"/>
            <a:ext cx="178251" cy="144000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832647" y="4137544"/>
            <a:ext cx="8876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800" dirty="0" smtClean="0">
                <a:solidFill>
                  <a:srgbClr val="0000FF"/>
                </a:solidFill>
              </a:rPr>
              <a:t>ガウス分布の</a:t>
            </a:r>
            <a:endParaRPr kumimoji="1" lang="en-US" altLang="ja-JP" sz="800" dirty="0" smtClean="0">
              <a:solidFill>
                <a:srgbClr val="0000FF"/>
              </a:solidFill>
            </a:endParaRPr>
          </a:p>
          <a:p>
            <a:pPr algn="ctr"/>
            <a:r>
              <a:rPr kumimoji="1" lang="ja-JP" altLang="en-US" sz="800" dirty="0" smtClean="0">
                <a:solidFill>
                  <a:srgbClr val="0000FF"/>
                </a:solidFill>
              </a:rPr>
              <a:t>中心と標準偏差</a:t>
            </a:r>
            <a:endParaRPr kumimoji="1" lang="ja-JP" altLang="en-US" sz="800" dirty="0">
              <a:solidFill>
                <a:srgbClr val="0000FF"/>
              </a:solidFill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96219" y="4265973"/>
            <a:ext cx="85327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800" dirty="0" smtClean="0">
                <a:solidFill>
                  <a:srgbClr val="0000FF"/>
                </a:solidFill>
              </a:rPr>
              <a:t>政策</a:t>
            </a:r>
            <a:r>
              <a:rPr lang="ja-JP" altLang="en-US" sz="800" dirty="0" smtClean="0">
                <a:solidFill>
                  <a:srgbClr val="0000FF"/>
                </a:solidFill>
              </a:rPr>
              <a:t>パラメータ</a:t>
            </a:r>
            <a:endParaRPr kumimoji="1" lang="ja-JP" altLang="en-US" sz="800" dirty="0">
              <a:solidFill>
                <a:srgbClr val="0000FF"/>
              </a:solidFill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832647" y="4828458"/>
            <a:ext cx="277016" cy="144000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3094835" y="4839839"/>
            <a:ext cx="900000" cy="144000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6306468" y="27920"/>
            <a:ext cx="85370" cy="144000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5008950" y="2816802"/>
            <a:ext cx="70554" cy="144000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5015649" y="3526414"/>
            <a:ext cx="70554" cy="144000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5008950" y="3812165"/>
            <a:ext cx="70554" cy="144000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5194688" y="4300703"/>
            <a:ext cx="70554" cy="98354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5794764" y="4222703"/>
            <a:ext cx="70554" cy="108189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5794764" y="4402952"/>
            <a:ext cx="70554" cy="108189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4670813" y="4816498"/>
            <a:ext cx="70554" cy="108189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4670813" y="5173685"/>
            <a:ext cx="70554" cy="108189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4475551" y="4897550"/>
            <a:ext cx="70554" cy="108189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4481054" y="5253296"/>
            <a:ext cx="70554" cy="108189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 rotWithShape="1">
          <a:blip r:embed="rId5"/>
          <a:srcRect t="67648" b="25856"/>
          <a:stretch/>
        </p:blipFill>
        <p:spPr>
          <a:xfrm>
            <a:off x="8167551" y="4399057"/>
            <a:ext cx="4023709" cy="381000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cxnSp>
        <p:nvCxnSpPr>
          <p:cNvPr id="27" name="直線矢印コネクタ 26"/>
          <p:cNvCxnSpPr>
            <a:stCxn id="2" idx="1"/>
          </p:cNvCxnSpPr>
          <p:nvPr/>
        </p:nvCxnSpPr>
        <p:spPr>
          <a:xfrm flipH="1">
            <a:off x="7391400" y="4589557"/>
            <a:ext cx="776151" cy="2810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矢印コネクタ 27"/>
          <p:cNvCxnSpPr/>
          <p:nvPr/>
        </p:nvCxnSpPr>
        <p:spPr>
          <a:xfrm flipH="1">
            <a:off x="7461250" y="4589557"/>
            <a:ext cx="706301" cy="6382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正方形/長方形 30"/>
          <p:cNvSpPr/>
          <p:nvPr/>
        </p:nvSpPr>
        <p:spPr>
          <a:xfrm>
            <a:off x="1545865" y="4540734"/>
            <a:ext cx="76694" cy="117879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/>
        </p:nvSpPr>
        <p:spPr>
          <a:xfrm>
            <a:off x="2351928" y="4540734"/>
            <a:ext cx="108000" cy="117879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/>
        </p:nvSpPr>
        <p:spPr>
          <a:xfrm>
            <a:off x="2382927" y="4421981"/>
            <a:ext cx="83307" cy="84479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/>
          <p:cNvSpPr/>
          <p:nvPr/>
        </p:nvSpPr>
        <p:spPr>
          <a:xfrm>
            <a:off x="5430883" y="3613657"/>
            <a:ext cx="130680" cy="10716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/>
          <p:cNvSpPr/>
          <p:nvPr/>
        </p:nvSpPr>
        <p:spPr>
          <a:xfrm>
            <a:off x="5457347" y="3499071"/>
            <a:ext cx="83307" cy="84479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37"/>
          <p:cNvSpPr/>
          <p:nvPr/>
        </p:nvSpPr>
        <p:spPr>
          <a:xfrm>
            <a:off x="5548358" y="3905758"/>
            <a:ext cx="130680" cy="10716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38"/>
          <p:cNvSpPr/>
          <p:nvPr/>
        </p:nvSpPr>
        <p:spPr>
          <a:xfrm>
            <a:off x="5460522" y="3791172"/>
            <a:ext cx="83307" cy="84479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正方形/長方形 40"/>
          <p:cNvSpPr/>
          <p:nvPr/>
        </p:nvSpPr>
        <p:spPr>
          <a:xfrm>
            <a:off x="5871668" y="3791172"/>
            <a:ext cx="75734" cy="84479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正方形/長方形 41"/>
          <p:cNvSpPr/>
          <p:nvPr/>
        </p:nvSpPr>
        <p:spPr>
          <a:xfrm>
            <a:off x="6398577" y="2916700"/>
            <a:ext cx="130680" cy="10716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正方形/長方形 42"/>
          <p:cNvSpPr/>
          <p:nvPr/>
        </p:nvSpPr>
        <p:spPr>
          <a:xfrm>
            <a:off x="6428216" y="2798939"/>
            <a:ext cx="83307" cy="84479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正方形/長方形 44"/>
          <p:cNvSpPr/>
          <p:nvPr/>
        </p:nvSpPr>
        <p:spPr>
          <a:xfrm>
            <a:off x="5575831" y="2939384"/>
            <a:ext cx="75734" cy="84479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正方形/長方形 45"/>
          <p:cNvSpPr/>
          <p:nvPr/>
        </p:nvSpPr>
        <p:spPr>
          <a:xfrm>
            <a:off x="6711557" y="4892226"/>
            <a:ext cx="130680" cy="10716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正方形/長方形 46"/>
          <p:cNvSpPr/>
          <p:nvPr/>
        </p:nvSpPr>
        <p:spPr>
          <a:xfrm>
            <a:off x="6660830" y="4777640"/>
            <a:ext cx="91638" cy="84479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正方形/長方形 47"/>
          <p:cNvSpPr/>
          <p:nvPr/>
        </p:nvSpPr>
        <p:spPr>
          <a:xfrm>
            <a:off x="7215842" y="5131445"/>
            <a:ext cx="75734" cy="84479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正方形/長方形 48"/>
          <p:cNvSpPr/>
          <p:nvPr/>
        </p:nvSpPr>
        <p:spPr>
          <a:xfrm>
            <a:off x="6754343" y="5246946"/>
            <a:ext cx="130680" cy="10716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正方形/長方形 49"/>
          <p:cNvSpPr/>
          <p:nvPr/>
        </p:nvSpPr>
        <p:spPr>
          <a:xfrm>
            <a:off x="6671866" y="5138710"/>
            <a:ext cx="91638" cy="84479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正方形/長方形 50"/>
          <p:cNvSpPr/>
          <p:nvPr/>
        </p:nvSpPr>
        <p:spPr>
          <a:xfrm>
            <a:off x="5490681" y="4810618"/>
            <a:ext cx="280125" cy="129667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正方形/長方形 51"/>
          <p:cNvSpPr/>
          <p:nvPr/>
        </p:nvSpPr>
        <p:spPr>
          <a:xfrm>
            <a:off x="5490681" y="5165401"/>
            <a:ext cx="280125" cy="129667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正方形/長方形 52"/>
          <p:cNvSpPr/>
          <p:nvPr/>
        </p:nvSpPr>
        <p:spPr>
          <a:xfrm>
            <a:off x="5891170" y="4810618"/>
            <a:ext cx="98182" cy="129667"/>
          </a:xfrm>
          <a:prstGeom prst="rect">
            <a:avLst/>
          </a:prstGeom>
          <a:noFill/>
          <a:ln w="63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正方形/長方形 53"/>
          <p:cNvSpPr/>
          <p:nvPr/>
        </p:nvSpPr>
        <p:spPr>
          <a:xfrm>
            <a:off x="5891170" y="5165401"/>
            <a:ext cx="98182" cy="129667"/>
          </a:xfrm>
          <a:prstGeom prst="rect">
            <a:avLst/>
          </a:prstGeom>
          <a:noFill/>
          <a:ln w="63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648476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"/>
            <a:ext cx="4016632" cy="94509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945091"/>
            <a:ext cx="4016632" cy="5571056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4"/>
          <a:srcRect t="17295" b="1"/>
          <a:stretch/>
        </p:blipFill>
        <p:spPr>
          <a:xfrm>
            <a:off x="4087685" y="1"/>
            <a:ext cx="4016632" cy="4756624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5"/>
          <a:srcRect t="57833"/>
          <a:stretch/>
        </p:blipFill>
        <p:spPr>
          <a:xfrm>
            <a:off x="8175369" y="1"/>
            <a:ext cx="4016632" cy="2443549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 rotWithShape="1">
          <a:blip r:embed="rId4"/>
          <a:srcRect b="82910"/>
          <a:stretch/>
        </p:blipFill>
        <p:spPr>
          <a:xfrm>
            <a:off x="1" y="6513188"/>
            <a:ext cx="4016632" cy="982929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 rotWithShape="1">
          <a:blip r:embed="rId5"/>
          <a:srcRect b="43904"/>
          <a:stretch/>
        </p:blipFill>
        <p:spPr>
          <a:xfrm>
            <a:off x="4087685" y="4756625"/>
            <a:ext cx="4016632" cy="3250686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75369" y="2443550"/>
            <a:ext cx="4016632" cy="3991761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60429" y="4083907"/>
            <a:ext cx="1075038" cy="222423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sp>
        <p:nvSpPr>
          <p:cNvPr id="2" name="テキスト ボックス 1"/>
          <p:cNvSpPr txBox="1"/>
          <p:nvPr/>
        </p:nvSpPr>
        <p:spPr>
          <a:xfrm>
            <a:off x="2971800" y="4312508"/>
            <a:ext cx="61165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000" dirty="0" smtClean="0"/>
              <a:t>改善前</a:t>
            </a:r>
            <a:endParaRPr kumimoji="1" lang="ja-JP" altLang="en-US" sz="1000" dirty="0"/>
          </a:p>
        </p:txBody>
      </p:sp>
      <p:sp>
        <p:nvSpPr>
          <p:cNvPr id="12" name="正方形/長方形 11"/>
          <p:cNvSpPr/>
          <p:nvPr/>
        </p:nvSpPr>
        <p:spPr>
          <a:xfrm>
            <a:off x="1116853" y="6309968"/>
            <a:ext cx="396000" cy="144000"/>
          </a:xfrm>
          <a:prstGeom prst="rect">
            <a:avLst/>
          </a:prstGeom>
          <a:noFill/>
          <a:ln w="6350">
            <a:solidFill>
              <a:srgbClr val="993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1188402" y="6697037"/>
            <a:ext cx="360000" cy="144000"/>
          </a:xfrm>
          <a:prstGeom prst="rect">
            <a:avLst/>
          </a:prstGeom>
          <a:noFill/>
          <a:ln w="6350">
            <a:solidFill>
              <a:srgbClr val="993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315192" y="7323415"/>
            <a:ext cx="504000" cy="144000"/>
          </a:xfrm>
          <a:prstGeom prst="rect">
            <a:avLst/>
          </a:prstGeom>
          <a:noFill/>
          <a:ln w="6350">
            <a:solidFill>
              <a:srgbClr val="993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2111319" y="7323415"/>
            <a:ext cx="108000" cy="144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2219319" y="7265285"/>
            <a:ext cx="104743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900" dirty="0" smtClean="0">
                <a:solidFill>
                  <a:srgbClr val="FF0000"/>
                </a:solidFill>
              </a:rPr>
              <a:t>モデルパラメータ</a:t>
            </a:r>
            <a:endParaRPr kumimoji="1" lang="ja-JP" altLang="en-US" sz="900" dirty="0">
              <a:solidFill>
                <a:srgbClr val="FF0000"/>
              </a:solidFill>
            </a:endParaRPr>
          </a:p>
        </p:txBody>
      </p:sp>
      <p:sp>
        <p:nvSpPr>
          <p:cNvPr id="16" name="正方形/長方形 15"/>
          <p:cNvSpPr/>
          <p:nvPr/>
        </p:nvSpPr>
        <p:spPr>
          <a:xfrm>
            <a:off x="1357255" y="7323415"/>
            <a:ext cx="658869" cy="144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4100385" y="265991"/>
            <a:ext cx="703390" cy="144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4556196" y="25400"/>
            <a:ext cx="2139879" cy="22789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7034085" y="1002591"/>
            <a:ext cx="109665" cy="144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5132261" y="1256591"/>
            <a:ext cx="87440" cy="144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7570661" y="745416"/>
            <a:ext cx="74740" cy="144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5132261" y="745417"/>
            <a:ext cx="706307" cy="144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7388227" y="265991"/>
            <a:ext cx="219804" cy="144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7312584" y="213135"/>
            <a:ext cx="50662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900" dirty="0" smtClean="0"/>
              <a:t>6.18</a:t>
            </a:r>
            <a:endParaRPr kumimoji="1" lang="ja-JP" altLang="en-US" sz="900" dirty="0"/>
          </a:p>
        </p:txBody>
      </p:sp>
      <p:cxnSp>
        <p:nvCxnSpPr>
          <p:cNvPr id="26" name="直線コネクタ 25"/>
          <p:cNvCxnSpPr/>
          <p:nvPr/>
        </p:nvCxnSpPr>
        <p:spPr>
          <a:xfrm flipH="1" flipV="1">
            <a:off x="1686689" y="6513188"/>
            <a:ext cx="203895" cy="752097"/>
          </a:xfrm>
          <a:prstGeom prst="line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正方形/長方形 26"/>
          <p:cNvSpPr/>
          <p:nvPr/>
        </p:nvSpPr>
        <p:spPr>
          <a:xfrm>
            <a:off x="5680077" y="1939300"/>
            <a:ext cx="87440" cy="144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6184649" y="1939300"/>
            <a:ext cx="87440" cy="144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/>
          <p:cNvSpPr/>
          <p:nvPr/>
        </p:nvSpPr>
        <p:spPr>
          <a:xfrm>
            <a:off x="6978009" y="2203423"/>
            <a:ext cx="87440" cy="144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/>
          <p:cNvSpPr/>
          <p:nvPr/>
        </p:nvSpPr>
        <p:spPr>
          <a:xfrm>
            <a:off x="4924728" y="2738665"/>
            <a:ext cx="87440" cy="144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/>
        </p:nvSpPr>
        <p:spPr>
          <a:xfrm>
            <a:off x="5725091" y="5267799"/>
            <a:ext cx="108000" cy="144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/>
        </p:nvSpPr>
        <p:spPr>
          <a:xfrm>
            <a:off x="4899983" y="5267799"/>
            <a:ext cx="724756" cy="144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/>
        </p:nvSpPr>
        <p:spPr>
          <a:xfrm>
            <a:off x="5472329" y="3433027"/>
            <a:ext cx="2448000" cy="144000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/>
          <p:cNvSpPr/>
          <p:nvPr/>
        </p:nvSpPr>
        <p:spPr>
          <a:xfrm>
            <a:off x="4410265" y="4018063"/>
            <a:ext cx="393510" cy="144000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/>
          <p:cNvSpPr/>
          <p:nvPr/>
        </p:nvSpPr>
        <p:spPr>
          <a:xfrm>
            <a:off x="4703228" y="4533717"/>
            <a:ext cx="359310" cy="144000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36"/>
          <p:cNvSpPr/>
          <p:nvPr/>
        </p:nvSpPr>
        <p:spPr>
          <a:xfrm>
            <a:off x="295086" y="7288750"/>
            <a:ext cx="893316" cy="218890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37"/>
          <p:cNvSpPr/>
          <p:nvPr/>
        </p:nvSpPr>
        <p:spPr>
          <a:xfrm>
            <a:off x="4694739" y="3045004"/>
            <a:ext cx="610146" cy="135914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正方形/長方形 39"/>
          <p:cNvSpPr/>
          <p:nvPr/>
        </p:nvSpPr>
        <p:spPr>
          <a:xfrm>
            <a:off x="4376541" y="5253305"/>
            <a:ext cx="359310" cy="144000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フリーフォーム 40"/>
          <p:cNvSpPr/>
          <p:nvPr/>
        </p:nvSpPr>
        <p:spPr>
          <a:xfrm>
            <a:off x="4016633" y="3169508"/>
            <a:ext cx="742576" cy="2156254"/>
          </a:xfrm>
          <a:custGeom>
            <a:avLst/>
            <a:gdLst>
              <a:gd name="connsiteX0" fmla="*/ 756775 w 770989"/>
              <a:gd name="connsiteY0" fmla="*/ 0 h 2156254"/>
              <a:gd name="connsiteX1" fmla="*/ 694991 w 770989"/>
              <a:gd name="connsiteY1" fmla="*/ 123568 h 2156254"/>
              <a:gd name="connsiteX2" fmla="*/ 169829 w 770989"/>
              <a:gd name="connsiteY2" fmla="*/ 179173 h 2156254"/>
              <a:gd name="connsiteX3" fmla="*/ 3012 w 770989"/>
              <a:gd name="connsiteY3" fmla="*/ 648730 h 2156254"/>
              <a:gd name="connsiteX4" fmla="*/ 64796 w 770989"/>
              <a:gd name="connsiteY4" fmla="*/ 1451919 h 2156254"/>
              <a:gd name="connsiteX5" fmla="*/ 95688 w 770989"/>
              <a:gd name="connsiteY5" fmla="*/ 1983260 h 2156254"/>
              <a:gd name="connsiteX6" fmla="*/ 324288 w 770989"/>
              <a:gd name="connsiteY6" fmla="*/ 2156254 h 2156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70989" h="2156254">
                <a:moveTo>
                  <a:pt x="756775" y="0"/>
                </a:moveTo>
                <a:cubicBezTo>
                  <a:pt x="774795" y="46853"/>
                  <a:pt x="792815" y="93706"/>
                  <a:pt x="694991" y="123568"/>
                </a:cubicBezTo>
                <a:cubicBezTo>
                  <a:pt x="597167" y="153430"/>
                  <a:pt x="285159" y="91646"/>
                  <a:pt x="169829" y="179173"/>
                </a:cubicBezTo>
                <a:cubicBezTo>
                  <a:pt x="54499" y="266700"/>
                  <a:pt x="20517" y="436606"/>
                  <a:pt x="3012" y="648730"/>
                </a:cubicBezTo>
                <a:cubicBezTo>
                  <a:pt x="-14494" y="860854"/>
                  <a:pt x="49350" y="1229497"/>
                  <a:pt x="64796" y="1451919"/>
                </a:cubicBezTo>
                <a:cubicBezTo>
                  <a:pt x="80242" y="1674341"/>
                  <a:pt x="52439" y="1865871"/>
                  <a:pt x="95688" y="1983260"/>
                </a:cubicBezTo>
                <a:cubicBezTo>
                  <a:pt x="138937" y="2100649"/>
                  <a:pt x="231612" y="2128451"/>
                  <a:pt x="324288" y="2156254"/>
                </a:cubicBezTo>
              </a:path>
            </a:pathLst>
          </a:custGeom>
          <a:noFill/>
          <a:ln w="635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フリーフォーム 41"/>
          <p:cNvSpPr/>
          <p:nvPr/>
        </p:nvSpPr>
        <p:spPr>
          <a:xfrm>
            <a:off x="1847335" y="5455508"/>
            <a:ext cx="3459892" cy="2232770"/>
          </a:xfrm>
          <a:custGeom>
            <a:avLst/>
            <a:gdLst>
              <a:gd name="connsiteX0" fmla="*/ 0 w 3459892"/>
              <a:gd name="connsiteY0" fmla="*/ 2088292 h 2233827"/>
              <a:gd name="connsiteX1" fmla="*/ 506627 w 3459892"/>
              <a:gd name="connsiteY1" fmla="*/ 2224216 h 2233827"/>
              <a:gd name="connsiteX2" fmla="*/ 1532238 w 3459892"/>
              <a:gd name="connsiteY2" fmla="*/ 2211860 h 2233827"/>
              <a:gd name="connsiteX3" fmla="*/ 1896762 w 3459892"/>
              <a:gd name="connsiteY3" fmla="*/ 2125362 h 2233827"/>
              <a:gd name="connsiteX4" fmla="*/ 2180968 w 3459892"/>
              <a:gd name="connsiteY4" fmla="*/ 1804087 h 2233827"/>
              <a:gd name="connsiteX5" fmla="*/ 2236573 w 3459892"/>
              <a:gd name="connsiteY5" fmla="*/ 389238 h 2233827"/>
              <a:gd name="connsiteX6" fmla="*/ 2273643 w 3459892"/>
              <a:gd name="connsiteY6" fmla="*/ 216243 h 2233827"/>
              <a:gd name="connsiteX7" fmla="*/ 2440460 w 3459892"/>
              <a:gd name="connsiteY7" fmla="*/ 135924 h 2233827"/>
              <a:gd name="connsiteX8" fmla="*/ 3218935 w 3459892"/>
              <a:gd name="connsiteY8" fmla="*/ 98854 h 2233827"/>
              <a:gd name="connsiteX9" fmla="*/ 3459892 w 3459892"/>
              <a:gd name="connsiteY9" fmla="*/ 0 h 2233827"/>
              <a:gd name="connsiteX0" fmla="*/ 0 w 3459892"/>
              <a:gd name="connsiteY0" fmla="*/ 2088292 h 2233827"/>
              <a:gd name="connsiteX1" fmla="*/ 506627 w 3459892"/>
              <a:gd name="connsiteY1" fmla="*/ 2224216 h 2233827"/>
              <a:gd name="connsiteX2" fmla="*/ 1532238 w 3459892"/>
              <a:gd name="connsiteY2" fmla="*/ 2211860 h 2233827"/>
              <a:gd name="connsiteX3" fmla="*/ 1896762 w 3459892"/>
              <a:gd name="connsiteY3" fmla="*/ 2125362 h 2233827"/>
              <a:gd name="connsiteX4" fmla="*/ 2180968 w 3459892"/>
              <a:gd name="connsiteY4" fmla="*/ 1804087 h 2233827"/>
              <a:gd name="connsiteX5" fmla="*/ 2236573 w 3459892"/>
              <a:gd name="connsiteY5" fmla="*/ 389238 h 2233827"/>
              <a:gd name="connsiteX6" fmla="*/ 2440460 w 3459892"/>
              <a:gd name="connsiteY6" fmla="*/ 135924 h 2233827"/>
              <a:gd name="connsiteX7" fmla="*/ 3218935 w 3459892"/>
              <a:gd name="connsiteY7" fmla="*/ 98854 h 2233827"/>
              <a:gd name="connsiteX8" fmla="*/ 3459892 w 3459892"/>
              <a:gd name="connsiteY8" fmla="*/ 0 h 2233827"/>
              <a:gd name="connsiteX0" fmla="*/ 0 w 3459892"/>
              <a:gd name="connsiteY0" fmla="*/ 2088292 h 2233383"/>
              <a:gd name="connsiteX1" fmla="*/ 506627 w 3459892"/>
              <a:gd name="connsiteY1" fmla="*/ 2224216 h 2233383"/>
              <a:gd name="connsiteX2" fmla="*/ 1532238 w 3459892"/>
              <a:gd name="connsiteY2" fmla="*/ 2211860 h 2233383"/>
              <a:gd name="connsiteX3" fmla="*/ 1909119 w 3459892"/>
              <a:gd name="connsiteY3" fmla="*/ 2137719 h 2233383"/>
              <a:gd name="connsiteX4" fmla="*/ 2180968 w 3459892"/>
              <a:gd name="connsiteY4" fmla="*/ 1804087 h 2233383"/>
              <a:gd name="connsiteX5" fmla="*/ 2236573 w 3459892"/>
              <a:gd name="connsiteY5" fmla="*/ 389238 h 2233383"/>
              <a:gd name="connsiteX6" fmla="*/ 2440460 w 3459892"/>
              <a:gd name="connsiteY6" fmla="*/ 135924 h 2233383"/>
              <a:gd name="connsiteX7" fmla="*/ 3218935 w 3459892"/>
              <a:gd name="connsiteY7" fmla="*/ 98854 h 2233383"/>
              <a:gd name="connsiteX8" fmla="*/ 3459892 w 3459892"/>
              <a:gd name="connsiteY8" fmla="*/ 0 h 2233383"/>
              <a:gd name="connsiteX0" fmla="*/ 0 w 3459892"/>
              <a:gd name="connsiteY0" fmla="*/ 2088292 h 2232770"/>
              <a:gd name="connsiteX1" fmla="*/ 506627 w 3459892"/>
              <a:gd name="connsiteY1" fmla="*/ 2224216 h 2232770"/>
              <a:gd name="connsiteX2" fmla="*/ 1532238 w 3459892"/>
              <a:gd name="connsiteY2" fmla="*/ 2211860 h 2232770"/>
              <a:gd name="connsiteX3" fmla="*/ 1995616 w 3459892"/>
              <a:gd name="connsiteY3" fmla="*/ 2156254 h 2232770"/>
              <a:gd name="connsiteX4" fmla="*/ 2180968 w 3459892"/>
              <a:gd name="connsiteY4" fmla="*/ 1804087 h 2232770"/>
              <a:gd name="connsiteX5" fmla="*/ 2236573 w 3459892"/>
              <a:gd name="connsiteY5" fmla="*/ 389238 h 2232770"/>
              <a:gd name="connsiteX6" fmla="*/ 2440460 w 3459892"/>
              <a:gd name="connsiteY6" fmla="*/ 135924 h 2232770"/>
              <a:gd name="connsiteX7" fmla="*/ 3218935 w 3459892"/>
              <a:gd name="connsiteY7" fmla="*/ 98854 h 2232770"/>
              <a:gd name="connsiteX8" fmla="*/ 3459892 w 3459892"/>
              <a:gd name="connsiteY8" fmla="*/ 0 h 2232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59892" h="2232770">
                <a:moveTo>
                  <a:pt x="0" y="2088292"/>
                </a:moveTo>
                <a:cubicBezTo>
                  <a:pt x="125627" y="2145956"/>
                  <a:pt x="251254" y="2203621"/>
                  <a:pt x="506627" y="2224216"/>
                </a:cubicBezTo>
                <a:cubicBezTo>
                  <a:pt x="762000" y="2244811"/>
                  <a:pt x="1284073" y="2223187"/>
                  <a:pt x="1532238" y="2211860"/>
                </a:cubicBezTo>
                <a:cubicBezTo>
                  <a:pt x="1780403" y="2200533"/>
                  <a:pt x="1887494" y="2224216"/>
                  <a:pt x="1995616" y="2156254"/>
                </a:cubicBezTo>
                <a:cubicBezTo>
                  <a:pt x="2103738" y="2088292"/>
                  <a:pt x="2140809" y="2098590"/>
                  <a:pt x="2180968" y="1804087"/>
                </a:cubicBezTo>
                <a:cubicBezTo>
                  <a:pt x="2221127" y="1509584"/>
                  <a:pt x="2193324" y="667265"/>
                  <a:pt x="2236573" y="389238"/>
                </a:cubicBezTo>
                <a:cubicBezTo>
                  <a:pt x="2279822" y="111211"/>
                  <a:pt x="2276733" y="184321"/>
                  <a:pt x="2440460" y="135924"/>
                </a:cubicBezTo>
                <a:cubicBezTo>
                  <a:pt x="2598009" y="116359"/>
                  <a:pt x="3049030" y="121508"/>
                  <a:pt x="3218935" y="98854"/>
                </a:cubicBezTo>
                <a:cubicBezTo>
                  <a:pt x="3388840" y="76200"/>
                  <a:pt x="3424366" y="38100"/>
                  <a:pt x="3459892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正方形/長方形 42"/>
          <p:cNvSpPr/>
          <p:nvPr/>
        </p:nvSpPr>
        <p:spPr>
          <a:xfrm>
            <a:off x="5044004" y="6316146"/>
            <a:ext cx="393510" cy="144000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正方形/長方形 43"/>
          <p:cNvSpPr/>
          <p:nvPr/>
        </p:nvSpPr>
        <p:spPr>
          <a:xfrm>
            <a:off x="4753031" y="7081397"/>
            <a:ext cx="393510" cy="144000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フリーフォーム 44"/>
          <p:cNvSpPr/>
          <p:nvPr/>
        </p:nvSpPr>
        <p:spPr>
          <a:xfrm>
            <a:off x="4633784" y="4145692"/>
            <a:ext cx="1358302" cy="2168611"/>
          </a:xfrm>
          <a:custGeom>
            <a:avLst/>
            <a:gdLst>
              <a:gd name="connsiteX0" fmla="*/ 586946 w 1661640"/>
              <a:gd name="connsiteY0" fmla="*/ 0 h 2168611"/>
              <a:gd name="connsiteX1" fmla="*/ 939113 w 1661640"/>
              <a:gd name="connsiteY1" fmla="*/ 117389 h 2168611"/>
              <a:gd name="connsiteX2" fmla="*/ 1291281 w 1661640"/>
              <a:gd name="connsiteY2" fmla="*/ 86497 h 2168611"/>
              <a:gd name="connsiteX3" fmla="*/ 1488989 w 1661640"/>
              <a:gd name="connsiteY3" fmla="*/ 179173 h 2168611"/>
              <a:gd name="connsiteX4" fmla="*/ 1643448 w 1661640"/>
              <a:gd name="connsiteY4" fmla="*/ 797011 h 2168611"/>
              <a:gd name="connsiteX5" fmla="*/ 1637270 w 1661640"/>
              <a:gd name="connsiteY5" fmla="*/ 1359243 h 2168611"/>
              <a:gd name="connsiteX6" fmla="*/ 1451919 w 1661640"/>
              <a:gd name="connsiteY6" fmla="*/ 1890584 h 2168611"/>
              <a:gd name="connsiteX7" fmla="*/ 1124465 w 1661640"/>
              <a:gd name="connsiteY7" fmla="*/ 2051222 h 2168611"/>
              <a:gd name="connsiteX8" fmla="*/ 339811 w 1661640"/>
              <a:gd name="connsiteY8" fmla="*/ 2094470 h 2168611"/>
              <a:gd name="connsiteX9" fmla="*/ 0 w 1661640"/>
              <a:gd name="connsiteY9" fmla="*/ 2168611 h 2168611"/>
              <a:gd name="connsiteX0" fmla="*/ 586946 w 1675379"/>
              <a:gd name="connsiteY0" fmla="*/ 0 h 2168611"/>
              <a:gd name="connsiteX1" fmla="*/ 939113 w 1675379"/>
              <a:gd name="connsiteY1" fmla="*/ 117389 h 2168611"/>
              <a:gd name="connsiteX2" fmla="*/ 1291281 w 1675379"/>
              <a:gd name="connsiteY2" fmla="*/ 86497 h 2168611"/>
              <a:gd name="connsiteX3" fmla="*/ 1643448 w 1675379"/>
              <a:gd name="connsiteY3" fmla="*/ 797011 h 2168611"/>
              <a:gd name="connsiteX4" fmla="*/ 1637270 w 1675379"/>
              <a:gd name="connsiteY4" fmla="*/ 1359243 h 2168611"/>
              <a:gd name="connsiteX5" fmla="*/ 1451919 w 1675379"/>
              <a:gd name="connsiteY5" fmla="*/ 1890584 h 2168611"/>
              <a:gd name="connsiteX6" fmla="*/ 1124465 w 1675379"/>
              <a:gd name="connsiteY6" fmla="*/ 2051222 h 2168611"/>
              <a:gd name="connsiteX7" fmla="*/ 339811 w 1675379"/>
              <a:gd name="connsiteY7" fmla="*/ 2094470 h 2168611"/>
              <a:gd name="connsiteX8" fmla="*/ 0 w 1675379"/>
              <a:gd name="connsiteY8" fmla="*/ 2168611 h 2168611"/>
              <a:gd name="connsiteX0" fmla="*/ 586946 w 1677157"/>
              <a:gd name="connsiteY0" fmla="*/ 0 h 2168611"/>
              <a:gd name="connsiteX1" fmla="*/ 939113 w 1677157"/>
              <a:gd name="connsiteY1" fmla="*/ 117389 h 2168611"/>
              <a:gd name="connsiteX2" fmla="*/ 1266567 w 1677157"/>
              <a:gd name="connsiteY2" fmla="*/ 216243 h 2168611"/>
              <a:gd name="connsiteX3" fmla="*/ 1643448 w 1677157"/>
              <a:gd name="connsiteY3" fmla="*/ 797011 h 2168611"/>
              <a:gd name="connsiteX4" fmla="*/ 1637270 w 1677157"/>
              <a:gd name="connsiteY4" fmla="*/ 1359243 h 2168611"/>
              <a:gd name="connsiteX5" fmla="*/ 1451919 w 1677157"/>
              <a:gd name="connsiteY5" fmla="*/ 1890584 h 2168611"/>
              <a:gd name="connsiteX6" fmla="*/ 1124465 w 1677157"/>
              <a:gd name="connsiteY6" fmla="*/ 2051222 h 2168611"/>
              <a:gd name="connsiteX7" fmla="*/ 339811 w 1677157"/>
              <a:gd name="connsiteY7" fmla="*/ 2094470 h 2168611"/>
              <a:gd name="connsiteX8" fmla="*/ 0 w 1677157"/>
              <a:gd name="connsiteY8" fmla="*/ 2168611 h 2168611"/>
              <a:gd name="connsiteX0" fmla="*/ 586946 w 1675379"/>
              <a:gd name="connsiteY0" fmla="*/ 0 h 2168611"/>
              <a:gd name="connsiteX1" fmla="*/ 939113 w 1675379"/>
              <a:gd name="connsiteY1" fmla="*/ 117389 h 2168611"/>
              <a:gd name="connsiteX2" fmla="*/ 1291280 w 1675379"/>
              <a:gd name="connsiteY2" fmla="*/ 315097 h 2168611"/>
              <a:gd name="connsiteX3" fmla="*/ 1643448 w 1675379"/>
              <a:gd name="connsiteY3" fmla="*/ 797011 h 2168611"/>
              <a:gd name="connsiteX4" fmla="*/ 1637270 w 1675379"/>
              <a:gd name="connsiteY4" fmla="*/ 1359243 h 2168611"/>
              <a:gd name="connsiteX5" fmla="*/ 1451919 w 1675379"/>
              <a:gd name="connsiteY5" fmla="*/ 1890584 h 2168611"/>
              <a:gd name="connsiteX6" fmla="*/ 1124465 w 1675379"/>
              <a:gd name="connsiteY6" fmla="*/ 2051222 h 2168611"/>
              <a:gd name="connsiteX7" fmla="*/ 339811 w 1675379"/>
              <a:gd name="connsiteY7" fmla="*/ 2094470 h 2168611"/>
              <a:gd name="connsiteX8" fmla="*/ 0 w 1675379"/>
              <a:gd name="connsiteY8" fmla="*/ 2168611 h 2168611"/>
              <a:gd name="connsiteX0" fmla="*/ 586946 w 1675379"/>
              <a:gd name="connsiteY0" fmla="*/ 0 h 2168611"/>
              <a:gd name="connsiteX1" fmla="*/ 939113 w 1675379"/>
              <a:gd name="connsiteY1" fmla="*/ 117389 h 2168611"/>
              <a:gd name="connsiteX2" fmla="*/ 1291280 w 1675379"/>
              <a:gd name="connsiteY2" fmla="*/ 315097 h 2168611"/>
              <a:gd name="connsiteX3" fmla="*/ 1643448 w 1675379"/>
              <a:gd name="connsiteY3" fmla="*/ 797011 h 2168611"/>
              <a:gd name="connsiteX4" fmla="*/ 1637270 w 1675379"/>
              <a:gd name="connsiteY4" fmla="*/ 1359243 h 2168611"/>
              <a:gd name="connsiteX5" fmla="*/ 1451919 w 1675379"/>
              <a:gd name="connsiteY5" fmla="*/ 1890584 h 2168611"/>
              <a:gd name="connsiteX6" fmla="*/ 834081 w 1675379"/>
              <a:gd name="connsiteY6" fmla="*/ 2051222 h 2168611"/>
              <a:gd name="connsiteX7" fmla="*/ 339811 w 1675379"/>
              <a:gd name="connsiteY7" fmla="*/ 2094470 h 2168611"/>
              <a:gd name="connsiteX8" fmla="*/ 0 w 1675379"/>
              <a:gd name="connsiteY8" fmla="*/ 2168611 h 2168611"/>
              <a:gd name="connsiteX0" fmla="*/ 586946 w 1687090"/>
              <a:gd name="connsiteY0" fmla="*/ 0 h 2168611"/>
              <a:gd name="connsiteX1" fmla="*/ 939113 w 1687090"/>
              <a:gd name="connsiteY1" fmla="*/ 117389 h 2168611"/>
              <a:gd name="connsiteX2" fmla="*/ 1291280 w 1687090"/>
              <a:gd name="connsiteY2" fmla="*/ 315097 h 2168611"/>
              <a:gd name="connsiteX3" fmla="*/ 1643448 w 1687090"/>
              <a:gd name="connsiteY3" fmla="*/ 797011 h 2168611"/>
              <a:gd name="connsiteX4" fmla="*/ 1637270 w 1687090"/>
              <a:gd name="connsiteY4" fmla="*/ 1359243 h 2168611"/>
              <a:gd name="connsiteX5" fmla="*/ 1241854 w 1687090"/>
              <a:gd name="connsiteY5" fmla="*/ 1822622 h 2168611"/>
              <a:gd name="connsiteX6" fmla="*/ 834081 w 1687090"/>
              <a:gd name="connsiteY6" fmla="*/ 2051222 h 2168611"/>
              <a:gd name="connsiteX7" fmla="*/ 339811 w 1687090"/>
              <a:gd name="connsiteY7" fmla="*/ 2094470 h 2168611"/>
              <a:gd name="connsiteX8" fmla="*/ 0 w 1687090"/>
              <a:gd name="connsiteY8" fmla="*/ 2168611 h 2168611"/>
              <a:gd name="connsiteX0" fmla="*/ 586946 w 1646587"/>
              <a:gd name="connsiteY0" fmla="*/ 0 h 2168611"/>
              <a:gd name="connsiteX1" fmla="*/ 939113 w 1646587"/>
              <a:gd name="connsiteY1" fmla="*/ 117389 h 2168611"/>
              <a:gd name="connsiteX2" fmla="*/ 1291280 w 1646587"/>
              <a:gd name="connsiteY2" fmla="*/ 315097 h 2168611"/>
              <a:gd name="connsiteX3" fmla="*/ 1643448 w 1646587"/>
              <a:gd name="connsiteY3" fmla="*/ 797011 h 2168611"/>
              <a:gd name="connsiteX4" fmla="*/ 1451918 w 1646587"/>
              <a:gd name="connsiteY4" fmla="*/ 1291281 h 2168611"/>
              <a:gd name="connsiteX5" fmla="*/ 1241854 w 1646587"/>
              <a:gd name="connsiteY5" fmla="*/ 1822622 h 2168611"/>
              <a:gd name="connsiteX6" fmla="*/ 834081 w 1646587"/>
              <a:gd name="connsiteY6" fmla="*/ 2051222 h 2168611"/>
              <a:gd name="connsiteX7" fmla="*/ 339811 w 1646587"/>
              <a:gd name="connsiteY7" fmla="*/ 2094470 h 2168611"/>
              <a:gd name="connsiteX8" fmla="*/ 0 w 1646587"/>
              <a:gd name="connsiteY8" fmla="*/ 2168611 h 2168611"/>
              <a:gd name="connsiteX0" fmla="*/ 586946 w 1460757"/>
              <a:gd name="connsiteY0" fmla="*/ 0 h 2168611"/>
              <a:gd name="connsiteX1" fmla="*/ 939113 w 1460757"/>
              <a:gd name="connsiteY1" fmla="*/ 117389 h 2168611"/>
              <a:gd name="connsiteX2" fmla="*/ 1291280 w 1460757"/>
              <a:gd name="connsiteY2" fmla="*/ 315097 h 2168611"/>
              <a:gd name="connsiteX3" fmla="*/ 1408669 w 1460757"/>
              <a:gd name="connsiteY3" fmla="*/ 797011 h 2168611"/>
              <a:gd name="connsiteX4" fmla="*/ 1451918 w 1460757"/>
              <a:gd name="connsiteY4" fmla="*/ 1291281 h 2168611"/>
              <a:gd name="connsiteX5" fmla="*/ 1241854 w 1460757"/>
              <a:gd name="connsiteY5" fmla="*/ 1822622 h 2168611"/>
              <a:gd name="connsiteX6" fmla="*/ 834081 w 1460757"/>
              <a:gd name="connsiteY6" fmla="*/ 2051222 h 2168611"/>
              <a:gd name="connsiteX7" fmla="*/ 339811 w 1460757"/>
              <a:gd name="connsiteY7" fmla="*/ 2094470 h 2168611"/>
              <a:gd name="connsiteX8" fmla="*/ 0 w 1460757"/>
              <a:gd name="connsiteY8" fmla="*/ 2168611 h 2168611"/>
              <a:gd name="connsiteX0" fmla="*/ 586946 w 1463609"/>
              <a:gd name="connsiteY0" fmla="*/ 0 h 2168611"/>
              <a:gd name="connsiteX1" fmla="*/ 939113 w 1463609"/>
              <a:gd name="connsiteY1" fmla="*/ 117389 h 2168611"/>
              <a:gd name="connsiteX2" fmla="*/ 1173891 w 1463609"/>
              <a:gd name="connsiteY2" fmla="*/ 315097 h 2168611"/>
              <a:gd name="connsiteX3" fmla="*/ 1408669 w 1463609"/>
              <a:gd name="connsiteY3" fmla="*/ 797011 h 2168611"/>
              <a:gd name="connsiteX4" fmla="*/ 1451918 w 1463609"/>
              <a:gd name="connsiteY4" fmla="*/ 1291281 h 2168611"/>
              <a:gd name="connsiteX5" fmla="*/ 1241854 w 1463609"/>
              <a:gd name="connsiteY5" fmla="*/ 1822622 h 2168611"/>
              <a:gd name="connsiteX6" fmla="*/ 834081 w 1463609"/>
              <a:gd name="connsiteY6" fmla="*/ 2051222 h 2168611"/>
              <a:gd name="connsiteX7" fmla="*/ 339811 w 1463609"/>
              <a:gd name="connsiteY7" fmla="*/ 2094470 h 2168611"/>
              <a:gd name="connsiteX8" fmla="*/ 0 w 1463609"/>
              <a:gd name="connsiteY8" fmla="*/ 2168611 h 2168611"/>
              <a:gd name="connsiteX0" fmla="*/ 586946 w 1414464"/>
              <a:gd name="connsiteY0" fmla="*/ 0 h 2168611"/>
              <a:gd name="connsiteX1" fmla="*/ 939113 w 1414464"/>
              <a:gd name="connsiteY1" fmla="*/ 117389 h 2168611"/>
              <a:gd name="connsiteX2" fmla="*/ 1173891 w 1414464"/>
              <a:gd name="connsiteY2" fmla="*/ 315097 h 2168611"/>
              <a:gd name="connsiteX3" fmla="*/ 1408669 w 1414464"/>
              <a:gd name="connsiteY3" fmla="*/ 797011 h 2168611"/>
              <a:gd name="connsiteX4" fmla="*/ 1334529 w 1414464"/>
              <a:gd name="connsiteY4" fmla="*/ 1303637 h 2168611"/>
              <a:gd name="connsiteX5" fmla="*/ 1241854 w 1414464"/>
              <a:gd name="connsiteY5" fmla="*/ 1822622 h 2168611"/>
              <a:gd name="connsiteX6" fmla="*/ 834081 w 1414464"/>
              <a:gd name="connsiteY6" fmla="*/ 2051222 h 2168611"/>
              <a:gd name="connsiteX7" fmla="*/ 339811 w 1414464"/>
              <a:gd name="connsiteY7" fmla="*/ 2094470 h 2168611"/>
              <a:gd name="connsiteX8" fmla="*/ 0 w 1414464"/>
              <a:gd name="connsiteY8" fmla="*/ 2168611 h 2168611"/>
              <a:gd name="connsiteX0" fmla="*/ 586946 w 1354866"/>
              <a:gd name="connsiteY0" fmla="*/ 0 h 2168611"/>
              <a:gd name="connsiteX1" fmla="*/ 939113 w 1354866"/>
              <a:gd name="connsiteY1" fmla="*/ 117389 h 2168611"/>
              <a:gd name="connsiteX2" fmla="*/ 1173891 w 1354866"/>
              <a:gd name="connsiteY2" fmla="*/ 315097 h 2168611"/>
              <a:gd name="connsiteX3" fmla="*/ 1340707 w 1354866"/>
              <a:gd name="connsiteY3" fmla="*/ 735227 h 2168611"/>
              <a:gd name="connsiteX4" fmla="*/ 1334529 w 1354866"/>
              <a:gd name="connsiteY4" fmla="*/ 1303637 h 2168611"/>
              <a:gd name="connsiteX5" fmla="*/ 1241854 w 1354866"/>
              <a:gd name="connsiteY5" fmla="*/ 1822622 h 2168611"/>
              <a:gd name="connsiteX6" fmla="*/ 834081 w 1354866"/>
              <a:gd name="connsiteY6" fmla="*/ 2051222 h 2168611"/>
              <a:gd name="connsiteX7" fmla="*/ 339811 w 1354866"/>
              <a:gd name="connsiteY7" fmla="*/ 2094470 h 2168611"/>
              <a:gd name="connsiteX8" fmla="*/ 0 w 1354866"/>
              <a:gd name="connsiteY8" fmla="*/ 2168611 h 2168611"/>
              <a:gd name="connsiteX0" fmla="*/ 586946 w 1358302"/>
              <a:gd name="connsiteY0" fmla="*/ 0 h 2168611"/>
              <a:gd name="connsiteX1" fmla="*/ 939113 w 1358302"/>
              <a:gd name="connsiteY1" fmla="*/ 117389 h 2168611"/>
              <a:gd name="connsiteX2" fmla="*/ 1173891 w 1358302"/>
              <a:gd name="connsiteY2" fmla="*/ 315097 h 2168611"/>
              <a:gd name="connsiteX3" fmla="*/ 1340707 w 1358302"/>
              <a:gd name="connsiteY3" fmla="*/ 735227 h 2168611"/>
              <a:gd name="connsiteX4" fmla="*/ 1334529 w 1358302"/>
              <a:gd name="connsiteY4" fmla="*/ 1303637 h 2168611"/>
              <a:gd name="connsiteX5" fmla="*/ 1173892 w 1358302"/>
              <a:gd name="connsiteY5" fmla="*/ 1797909 h 2168611"/>
              <a:gd name="connsiteX6" fmla="*/ 834081 w 1358302"/>
              <a:gd name="connsiteY6" fmla="*/ 2051222 h 2168611"/>
              <a:gd name="connsiteX7" fmla="*/ 339811 w 1358302"/>
              <a:gd name="connsiteY7" fmla="*/ 2094470 h 2168611"/>
              <a:gd name="connsiteX8" fmla="*/ 0 w 1358302"/>
              <a:gd name="connsiteY8" fmla="*/ 2168611 h 2168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58302" h="2168611">
                <a:moveTo>
                  <a:pt x="586946" y="0"/>
                </a:moveTo>
                <a:cubicBezTo>
                  <a:pt x="704335" y="51486"/>
                  <a:pt x="841289" y="64873"/>
                  <a:pt x="939113" y="117389"/>
                </a:cubicBezTo>
                <a:cubicBezTo>
                  <a:pt x="1036937" y="169905"/>
                  <a:pt x="1106959" y="212124"/>
                  <a:pt x="1173891" y="315097"/>
                </a:cubicBezTo>
                <a:cubicBezTo>
                  <a:pt x="1240823" y="418070"/>
                  <a:pt x="1313934" y="570470"/>
                  <a:pt x="1340707" y="735227"/>
                </a:cubicBezTo>
                <a:cubicBezTo>
                  <a:pt x="1367480" y="899984"/>
                  <a:pt x="1362331" y="1126523"/>
                  <a:pt x="1334529" y="1303637"/>
                </a:cubicBezTo>
                <a:cubicBezTo>
                  <a:pt x="1306727" y="1480751"/>
                  <a:pt x="1257300" y="1673312"/>
                  <a:pt x="1173892" y="1797909"/>
                </a:cubicBezTo>
                <a:cubicBezTo>
                  <a:pt x="1090484" y="1922506"/>
                  <a:pt x="973094" y="2001795"/>
                  <a:pt x="834081" y="2051222"/>
                </a:cubicBezTo>
                <a:cubicBezTo>
                  <a:pt x="695068" y="2100649"/>
                  <a:pt x="478824" y="2074905"/>
                  <a:pt x="339811" y="2094470"/>
                </a:cubicBezTo>
                <a:cubicBezTo>
                  <a:pt x="200798" y="2114035"/>
                  <a:pt x="76200" y="2141323"/>
                  <a:pt x="0" y="2168611"/>
                </a:cubicBezTo>
              </a:path>
            </a:pathLst>
          </a:cu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フリーフォーム 46"/>
          <p:cNvSpPr/>
          <p:nvPr/>
        </p:nvSpPr>
        <p:spPr>
          <a:xfrm>
            <a:off x="5659395" y="4145692"/>
            <a:ext cx="490092" cy="2174789"/>
          </a:xfrm>
          <a:custGeom>
            <a:avLst/>
            <a:gdLst>
              <a:gd name="connsiteX0" fmla="*/ 18535 w 490092"/>
              <a:gd name="connsiteY0" fmla="*/ 0 h 2125362"/>
              <a:gd name="connsiteX1" fmla="*/ 339810 w 490092"/>
              <a:gd name="connsiteY1" fmla="*/ 271849 h 2125362"/>
              <a:gd name="connsiteX2" fmla="*/ 488091 w 490092"/>
              <a:gd name="connsiteY2" fmla="*/ 945292 h 2125362"/>
              <a:gd name="connsiteX3" fmla="*/ 407773 w 490092"/>
              <a:gd name="connsiteY3" fmla="*/ 1872049 h 2125362"/>
              <a:gd name="connsiteX4" fmla="*/ 166816 w 490092"/>
              <a:gd name="connsiteY4" fmla="*/ 2051222 h 2125362"/>
              <a:gd name="connsiteX5" fmla="*/ 0 w 490092"/>
              <a:gd name="connsiteY5" fmla="*/ 2125362 h 2125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0092" h="2125362">
                <a:moveTo>
                  <a:pt x="18535" y="0"/>
                </a:moveTo>
                <a:cubicBezTo>
                  <a:pt x="140043" y="57150"/>
                  <a:pt x="261551" y="114300"/>
                  <a:pt x="339810" y="271849"/>
                </a:cubicBezTo>
                <a:cubicBezTo>
                  <a:pt x="418069" y="429398"/>
                  <a:pt x="476764" y="678592"/>
                  <a:pt x="488091" y="945292"/>
                </a:cubicBezTo>
                <a:cubicBezTo>
                  <a:pt x="499418" y="1211992"/>
                  <a:pt x="461319" y="1687727"/>
                  <a:pt x="407773" y="1872049"/>
                </a:cubicBezTo>
                <a:cubicBezTo>
                  <a:pt x="354227" y="2056371"/>
                  <a:pt x="234778" y="2009003"/>
                  <a:pt x="166816" y="2051222"/>
                </a:cubicBezTo>
                <a:cubicBezTo>
                  <a:pt x="98854" y="2093441"/>
                  <a:pt x="49427" y="2109401"/>
                  <a:pt x="0" y="2125362"/>
                </a:cubicBezTo>
              </a:path>
            </a:pathLst>
          </a:custGeom>
          <a:noFill/>
          <a:ln w="63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48" name="正方形/長方形 47"/>
          <p:cNvSpPr/>
          <p:nvPr/>
        </p:nvSpPr>
        <p:spPr>
          <a:xfrm>
            <a:off x="5551731" y="4008931"/>
            <a:ext cx="295650" cy="144000"/>
          </a:xfrm>
          <a:prstGeom prst="rect">
            <a:avLst/>
          </a:prstGeom>
          <a:noFill/>
          <a:ln w="63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正方形/長方形 48"/>
          <p:cNvSpPr/>
          <p:nvPr/>
        </p:nvSpPr>
        <p:spPr>
          <a:xfrm>
            <a:off x="5537441" y="6316146"/>
            <a:ext cx="295650" cy="144000"/>
          </a:xfrm>
          <a:prstGeom prst="rect">
            <a:avLst/>
          </a:prstGeom>
          <a:noFill/>
          <a:ln w="63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正方形/長方形 49"/>
          <p:cNvSpPr/>
          <p:nvPr/>
        </p:nvSpPr>
        <p:spPr>
          <a:xfrm>
            <a:off x="6696075" y="7074286"/>
            <a:ext cx="295650" cy="144000"/>
          </a:xfrm>
          <a:prstGeom prst="rect">
            <a:avLst/>
          </a:prstGeom>
          <a:noFill/>
          <a:ln w="63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正方形/長方形 50"/>
          <p:cNvSpPr/>
          <p:nvPr/>
        </p:nvSpPr>
        <p:spPr>
          <a:xfrm>
            <a:off x="5962018" y="6321211"/>
            <a:ext cx="295650" cy="144000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正方形/長方形 51"/>
          <p:cNvSpPr/>
          <p:nvPr/>
        </p:nvSpPr>
        <p:spPr>
          <a:xfrm>
            <a:off x="5692754" y="7081397"/>
            <a:ext cx="357737" cy="144000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正方形/長方形 52"/>
          <p:cNvSpPr/>
          <p:nvPr/>
        </p:nvSpPr>
        <p:spPr>
          <a:xfrm>
            <a:off x="6371367" y="6322409"/>
            <a:ext cx="863513" cy="219281"/>
          </a:xfrm>
          <a:prstGeom prst="rect">
            <a:avLst/>
          </a:prstGeom>
          <a:noFill/>
          <a:ln w="63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正方形/長方形 53"/>
          <p:cNvSpPr/>
          <p:nvPr/>
        </p:nvSpPr>
        <p:spPr>
          <a:xfrm>
            <a:off x="6134846" y="7080073"/>
            <a:ext cx="476148" cy="144000"/>
          </a:xfrm>
          <a:prstGeom prst="rect">
            <a:avLst/>
          </a:prstGeom>
          <a:noFill/>
          <a:ln w="63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正方形/長方形 54"/>
          <p:cNvSpPr/>
          <p:nvPr/>
        </p:nvSpPr>
        <p:spPr>
          <a:xfrm>
            <a:off x="6696075" y="7414790"/>
            <a:ext cx="295650" cy="144000"/>
          </a:xfrm>
          <a:prstGeom prst="rect">
            <a:avLst/>
          </a:prstGeom>
          <a:noFill/>
          <a:ln w="63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正方形/長方形 55"/>
          <p:cNvSpPr/>
          <p:nvPr/>
        </p:nvSpPr>
        <p:spPr>
          <a:xfrm>
            <a:off x="5692754" y="7421901"/>
            <a:ext cx="357737" cy="144000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正方形/長方形 56"/>
          <p:cNvSpPr/>
          <p:nvPr/>
        </p:nvSpPr>
        <p:spPr>
          <a:xfrm>
            <a:off x="6134846" y="7420577"/>
            <a:ext cx="476148" cy="144000"/>
          </a:xfrm>
          <a:prstGeom prst="rect">
            <a:avLst/>
          </a:prstGeom>
          <a:noFill/>
          <a:ln w="63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正方形/長方形 58"/>
          <p:cNvSpPr/>
          <p:nvPr/>
        </p:nvSpPr>
        <p:spPr>
          <a:xfrm>
            <a:off x="5634349" y="7765768"/>
            <a:ext cx="357737" cy="144000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61" name="直線矢印コネクタ 60"/>
          <p:cNvCxnSpPr/>
          <p:nvPr/>
        </p:nvCxnSpPr>
        <p:spPr>
          <a:xfrm flipH="1">
            <a:off x="6272090" y="7651454"/>
            <a:ext cx="300920" cy="114314"/>
          </a:xfrm>
          <a:prstGeom prst="straightConnector1">
            <a:avLst/>
          </a:prstGeom>
          <a:ln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テキスト ボックス 61"/>
          <p:cNvSpPr txBox="1"/>
          <p:nvPr/>
        </p:nvSpPr>
        <p:spPr>
          <a:xfrm>
            <a:off x="6471002" y="7643590"/>
            <a:ext cx="9172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800" dirty="0" smtClean="0"/>
              <a:t>後ろ向き漸化式</a:t>
            </a:r>
            <a:endParaRPr kumimoji="1" lang="en-US" altLang="ja-JP" sz="800" dirty="0" smtClean="0"/>
          </a:p>
          <a:p>
            <a:r>
              <a:rPr lang="ja-JP" altLang="en-US" sz="800" dirty="0" err="1" smtClean="0"/>
              <a:t>でこ</a:t>
            </a:r>
            <a:r>
              <a:rPr lang="ja-JP" altLang="en-US" sz="800" dirty="0" smtClean="0"/>
              <a:t>うなる</a:t>
            </a:r>
            <a:endParaRPr kumimoji="1" lang="ja-JP" altLang="en-US" sz="800" dirty="0"/>
          </a:p>
        </p:txBody>
      </p:sp>
      <p:sp>
        <p:nvSpPr>
          <p:cNvPr id="64" name="左中かっこ 63"/>
          <p:cNvSpPr/>
          <p:nvPr/>
        </p:nvSpPr>
        <p:spPr>
          <a:xfrm rot="16200000">
            <a:off x="6547126" y="7155052"/>
            <a:ext cx="51769" cy="900139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6" name="正方形/長方形 65"/>
          <p:cNvSpPr/>
          <p:nvPr/>
        </p:nvSpPr>
        <p:spPr>
          <a:xfrm>
            <a:off x="9492537" y="720016"/>
            <a:ext cx="357736" cy="144000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7" name="正方形/長方形 66"/>
          <p:cNvSpPr/>
          <p:nvPr/>
        </p:nvSpPr>
        <p:spPr>
          <a:xfrm>
            <a:off x="6108701" y="7765768"/>
            <a:ext cx="295650" cy="144000"/>
          </a:xfrm>
          <a:prstGeom prst="rect">
            <a:avLst/>
          </a:prstGeom>
          <a:noFill/>
          <a:ln w="63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8" name="正方形/長方形 67"/>
          <p:cNvSpPr/>
          <p:nvPr/>
        </p:nvSpPr>
        <p:spPr>
          <a:xfrm>
            <a:off x="10336536" y="717257"/>
            <a:ext cx="325215" cy="144000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9" name="正方形/長方形 68"/>
          <p:cNvSpPr/>
          <p:nvPr/>
        </p:nvSpPr>
        <p:spPr>
          <a:xfrm>
            <a:off x="10760795" y="717257"/>
            <a:ext cx="325215" cy="144000"/>
          </a:xfrm>
          <a:prstGeom prst="rect">
            <a:avLst/>
          </a:prstGeom>
          <a:noFill/>
          <a:ln w="63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0" name="テキスト ボックス 69"/>
          <p:cNvSpPr txBox="1"/>
          <p:nvPr/>
        </p:nvSpPr>
        <p:spPr>
          <a:xfrm>
            <a:off x="8294088" y="514584"/>
            <a:ext cx="45085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900" dirty="0" smtClean="0"/>
              <a:t>残差</a:t>
            </a:r>
            <a:endParaRPr kumimoji="1" lang="ja-JP" altLang="en-US" sz="900" dirty="0"/>
          </a:p>
        </p:txBody>
      </p:sp>
      <p:sp>
        <p:nvSpPr>
          <p:cNvPr id="71" name="正方形/長方形 70"/>
          <p:cNvSpPr/>
          <p:nvPr/>
        </p:nvSpPr>
        <p:spPr>
          <a:xfrm>
            <a:off x="10561625" y="1080132"/>
            <a:ext cx="576139" cy="144000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2" name="正方形/長方形 71"/>
          <p:cNvSpPr/>
          <p:nvPr/>
        </p:nvSpPr>
        <p:spPr>
          <a:xfrm>
            <a:off x="11263746" y="1080132"/>
            <a:ext cx="325215" cy="144000"/>
          </a:xfrm>
          <a:prstGeom prst="rect">
            <a:avLst/>
          </a:prstGeom>
          <a:noFill/>
          <a:ln w="63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3" name="正方形/長方形 72"/>
          <p:cNvSpPr/>
          <p:nvPr/>
        </p:nvSpPr>
        <p:spPr>
          <a:xfrm>
            <a:off x="9455498" y="1074591"/>
            <a:ext cx="633752" cy="144000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4" name="正方形/長方形 73"/>
          <p:cNvSpPr/>
          <p:nvPr/>
        </p:nvSpPr>
        <p:spPr>
          <a:xfrm>
            <a:off x="9198373" y="2203423"/>
            <a:ext cx="476148" cy="144000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5" name="正方形/長方形 74"/>
          <p:cNvSpPr/>
          <p:nvPr/>
        </p:nvSpPr>
        <p:spPr>
          <a:xfrm>
            <a:off x="9806049" y="2203423"/>
            <a:ext cx="325215" cy="144000"/>
          </a:xfrm>
          <a:prstGeom prst="rect">
            <a:avLst/>
          </a:prstGeom>
          <a:noFill/>
          <a:ln w="63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6" name="正方形/長方形 75"/>
          <p:cNvSpPr/>
          <p:nvPr/>
        </p:nvSpPr>
        <p:spPr>
          <a:xfrm>
            <a:off x="8813225" y="1375191"/>
            <a:ext cx="89256" cy="144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7" name="正方形/長方形 76"/>
          <p:cNvSpPr/>
          <p:nvPr/>
        </p:nvSpPr>
        <p:spPr>
          <a:xfrm>
            <a:off x="8722056" y="1375191"/>
            <a:ext cx="89034" cy="144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8" name="フリーフォーム 77"/>
          <p:cNvSpPr/>
          <p:nvPr/>
        </p:nvSpPr>
        <p:spPr>
          <a:xfrm>
            <a:off x="5892800" y="1342314"/>
            <a:ext cx="2813050" cy="3959936"/>
          </a:xfrm>
          <a:custGeom>
            <a:avLst/>
            <a:gdLst>
              <a:gd name="connsiteX0" fmla="*/ 0 w 2813050"/>
              <a:gd name="connsiteY0" fmla="*/ 3959936 h 3959936"/>
              <a:gd name="connsiteX1" fmla="*/ 831850 w 2813050"/>
              <a:gd name="connsiteY1" fmla="*/ 3864686 h 3959936"/>
              <a:gd name="connsiteX2" fmla="*/ 2171700 w 2813050"/>
              <a:gd name="connsiteY2" fmla="*/ 3629736 h 3959936"/>
              <a:gd name="connsiteX3" fmla="*/ 2336800 w 2813050"/>
              <a:gd name="connsiteY3" fmla="*/ 3096336 h 3959936"/>
              <a:gd name="connsiteX4" fmla="*/ 2241550 w 2813050"/>
              <a:gd name="connsiteY4" fmla="*/ 2073986 h 3959936"/>
              <a:gd name="connsiteX5" fmla="*/ 2254250 w 2813050"/>
              <a:gd name="connsiteY5" fmla="*/ 911936 h 3959936"/>
              <a:gd name="connsiteX6" fmla="*/ 2228850 w 2813050"/>
              <a:gd name="connsiteY6" fmla="*/ 257886 h 3959936"/>
              <a:gd name="connsiteX7" fmla="*/ 2400300 w 2813050"/>
              <a:gd name="connsiteY7" fmla="*/ 29286 h 3959936"/>
              <a:gd name="connsiteX8" fmla="*/ 2813050 w 2813050"/>
              <a:gd name="connsiteY8" fmla="*/ 10236 h 3959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813050" h="3959936">
                <a:moveTo>
                  <a:pt x="0" y="3959936"/>
                </a:moveTo>
                <a:cubicBezTo>
                  <a:pt x="234950" y="3939827"/>
                  <a:pt x="469900" y="3919719"/>
                  <a:pt x="831850" y="3864686"/>
                </a:cubicBezTo>
                <a:cubicBezTo>
                  <a:pt x="1193800" y="3809653"/>
                  <a:pt x="1920875" y="3757794"/>
                  <a:pt x="2171700" y="3629736"/>
                </a:cubicBezTo>
                <a:cubicBezTo>
                  <a:pt x="2422525" y="3501678"/>
                  <a:pt x="2325158" y="3355628"/>
                  <a:pt x="2336800" y="3096336"/>
                </a:cubicBezTo>
                <a:cubicBezTo>
                  <a:pt x="2348442" y="2837044"/>
                  <a:pt x="2255308" y="2438053"/>
                  <a:pt x="2241550" y="2073986"/>
                </a:cubicBezTo>
                <a:cubicBezTo>
                  <a:pt x="2227792" y="1709919"/>
                  <a:pt x="2256367" y="1214619"/>
                  <a:pt x="2254250" y="911936"/>
                </a:cubicBezTo>
                <a:cubicBezTo>
                  <a:pt x="2252133" y="609253"/>
                  <a:pt x="2204508" y="404994"/>
                  <a:pt x="2228850" y="257886"/>
                </a:cubicBezTo>
                <a:cubicBezTo>
                  <a:pt x="2253192" y="110778"/>
                  <a:pt x="2302933" y="70561"/>
                  <a:pt x="2400300" y="29286"/>
                </a:cubicBezTo>
                <a:cubicBezTo>
                  <a:pt x="2497667" y="-11989"/>
                  <a:pt x="2655358" y="-877"/>
                  <a:pt x="2813050" y="10236"/>
                </a:cubicBezTo>
              </a:path>
            </a:pathLst>
          </a:custGeom>
          <a:noFill/>
          <a:ln w="6350">
            <a:solidFill>
              <a:schemeClr val="tx1"/>
            </a:solidFill>
            <a:headEnd type="none" w="med" len="med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9" name="正方形/長方形 78"/>
          <p:cNvSpPr/>
          <p:nvPr/>
        </p:nvSpPr>
        <p:spPr>
          <a:xfrm>
            <a:off x="9379164" y="1850071"/>
            <a:ext cx="720000" cy="144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0" name="正方形/長方形 79"/>
          <p:cNvSpPr/>
          <p:nvPr/>
        </p:nvSpPr>
        <p:spPr>
          <a:xfrm>
            <a:off x="8474996" y="1850071"/>
            <a:ext cx="216000" cy="144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1" name="正方形/長方形 80"/>
          <p:cNvSpPr/>
          <p:nvPr/>
        </p:nvSpPr>
        <p:spPr>
          <a:xfrm>
            <a:off x="8565834" y="2214389"/>
            <a:ext cx="121927" cy="144000"/>
          </a:xfrm>
          <a:prstGeom prst="rect">
            <a:avLst/>
          </a:prstGeom>
          <a:noFill/>
          <a:ln w="63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2" name="正方形/長方形 81"/>
          <p:cNvSpPr/>
          <p:nvPr/>
        </p:nvSpPr>
        <p:spPr>
          <a:xfrm>
            <a:off x="8973751" y="1375191"/>
            <a:ext cx="83277" cy="144000"/>
          </a:xfrm>
          <a:prstGeom prst="rect">
            <a:avLst/>
          </a:prstGeom>
          <a:noFill/>
          <a:ln w="63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3" name="正方形/長方形 82"/>
          <p:cNvSpPr/>
          <p:nvPr/>
        </p:nvSpPr>
        <p:spPr>
          <a:xfrm>
            <a:off x="9384921" y="3174908"/>
            <a:ext cx="83277" cy="119008"/>
          </a:xfrm>
          <a:prstGeom prst="rect">
            <a:avLst/>
          </a:prstGeom>
          <a:noFill/>
          <a:ln w="63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4" name="正方形/長方形 83"/>
          <p:cNvSpPr/>
          <p:nvPr/>
        </p:nvSpPr>
        <p:spPr>
          <a:xfrm>
            <a:off x="8811557" y="3164171"/>
            <a:ext cx="100766" cy="119008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5" name="正方形/長方形 84"/>
          <p:cNvSpPr/>
          <p:nvPr/>
        </p:nvSpPr>
        <p:spPr>
          <a:xfrm>
            <a:off x="8964452" y="3164171"/>
            <a:ext cx="91605" cy="119008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6" name="正方形/長方形 85"/>
          <p:cNvSpPr/>
          <p:nvPr/>
        </p:nvSpPr>
        <p:spPr>
          <a:xfrm>
            <a:off x="9225208" y="3164171"/>
            <a:ext cx="91605" cy="119008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979537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4024450" cy="1501381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/>
          <a:srcRect b="9265"/>
          <a:stretch/>
        </p:blipFill>
        <p:spPr>
          <a:xfrm>
            <a:off x="1" y="1570831"/>
            <a:ext cx="4024450" cy="5279549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4"/>
          <a:srcRect b="48053"/>
          <a:stretch/>
        </p:blipFill>
        <p:spPr>
          <a:xfrm>
            <a:off x="4083775" y="379063"/>
            <a:ext cx="4024450" cy="3022600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7551" y="2694432"/>
            <a:ext cx="4024450" cy="3712960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 rotWithShape="1">
          <a:blip r:embed="rId4"/>
          <a:srcRect t="53693"/>
          <a:stretch/>
        </p:blipFill>
        <p:spPr>
          <a:xfrm>
            <a:off x="8167550" y="0"/>
            <a:ext cx="4024450" cy="2694432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 rotWithShape="1">
          <a:blip r:embed="rId3"/>
          <a:srcRect t="93878"/>
          <a:stretch/>
        </p:blipFill>
        <p:spPr>
          <a:xfrm>
            <a:off x="4083775" y="0"/>
            <a:ext cx="4024450" cy="356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420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/>
          <a:srcRect t="32151"/>
          <a:stretch/>
        </p:blipFill>
        <p:spPr>
          <a:xfrm>
            <a:off x="0" y="0"/>
            <a:ext cx="4023669" cy="3760422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/>
          <a:srcRect t="40559"/>
          <a:stretch/>
        </p:blipFill>
        <p:spPr>
          <a:xfrm>
            <a:off x="4070645" y="0"/>
            <a:ext cx="4039326" cy="3420065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4915" y="3420065"/>
            <a:ext cx="4035056" cy="2294443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 rotWithShape="1">
          <a:blip r:embed="rId3"/>
          <a:srcRect b="64242"/>
          <a:stretch/>
        </p:blipFill>
        <p:spPr>
          <a:xfrm>
            <a:off x="0" y="3760422"/>
            <a:ext cx="4023669" cy="2049425"/>
          </a:xfrm>
          <a:prstGeom prst="rect">
            <a:avLst/>
          </a:prstGeom>
        </p:spPr>
      </p:pic>
      <p:sp>
        <p:nvSpPr>
          <p:cNvPr id="9" name="正方形/長方形 8"/>
          <p:cNvSpPr/>
          <p:nvPr/>
        </p:nvSpPr>
        <p:spPr>
          <a:xfrm>
            <a:off x="6865797" y="979544"/>
            <a:ext cx="229903" cy="13854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0" name="正方形/長方形 9"/>
          <p:cNvSpPr/>
          <p:nvPr/>
        </p:nvSpPr>
        <p:spPr>
          <a:xfrm>
            <a:off x="5957242" y="3064726"/>
            <a:ext cx="50651" cy="7614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1" name="正方形/長方形 10"/>
          <p:cNvSpPr/>
          <p:nvPr/>
        </p:nvSpPr>
        <p:spPr>
          <a:xfrm>
            <a:off x="6121549" y="3055201"/>
            <a:ext cx="50651" cy="7614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2" name="正方形/長方形 11"/>
          <p:cNvSpPr/>
          <p:nvPr/>
        </p:nvSpPr>
        <p:spPr>
          <a:xfrm>
            <a:off x="6191250" y="4098188"/>
            <a:ext cx="50651" cy="7614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3" name="正方形/長方形 12"/>
          <p:cNvSpPr/>
          <p:nvPr/>
        </p:nvSpPr>
        <p:spPr>
          <a:xfrm>
            <a:off x="6355557" y="4088663"/>
            <a:ext cx="50651" cy="7614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4" name="正方形/長方形 13"/>
          <p:cNvSpPr/>
          <p:nvPr/>
        </p:nvSpPr>
        <p:spPr>
          <a:xfrm>
            <a:off x="6193631" y="4319645"/>
            <a:ext cx="50651" cy="7614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5" name="正方形/長方形 14"/>
          <p:cNvSpPr/>
          <p:nvPr/>
        </p:nvSpPr>
        <p:spPr>
          <a:xfrm>
            <a:off x="6357938" y="4310120"/>
            <a:ext cx="50651" cy="7614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560242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グループ化 8"/>
          <p:cNvGrpSpPr/>
          <p:nvPr/>
        </p:nvGrpSpPr>
        <p:grpSpPr>
          <a:xfrm>
            <a:off x="-1" y="1"/>
            <a:ext cx="12192001" cy="7536396"/>
            <a:chOff x="-1" y="0"/>
            <a:chExt cx="14871151" cy="9192493"/>
          </a:xfrm>
        </p:grpSpPr>
        <p:pic>
          <p:nvPicPr>
            <p:cNvPr id="4" name="図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4909091" cy="3888770"/>
            </a:xfrm>
            <a:prstGeom prst="rect">
              <a:avLst/>
            </a:prstGeom>
          </p:spPr>
        </p:pic>
        <p:pic>
          <p:nvPicPr>
            <p:cNvPr id="5" name="図 4"/>
            <p:cNvPicPr>
              <a:picLocks noChangeAspect="1"/>
            </p:cNvPicPr>
            <p:nvPr/>
          </p:nvPicPr>
          <p:blipFill rotWithShape="1">
            <a:blip r:embed="rId3"/>
            <a:srcRect b="30269"/>
            <a:stretch/>
          </p:blipFill>
          <p:spPr>
            <a:xfrm>
              <a:off x="-1" y="4006699"/>
              <a:ext cx="4909091" cy="4946802"/>
            </a:xfrm>
            <a:prstGeom prst="rect">
              <a:avLst/>
            </a:prstGeom>
          </p:spPr>
        </p:pic>
        <p:pic>
          <p:nvPicPr>
            <p:cNvPr id="6" name="図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80397" y="2088750"/>
              <a:ext cx="4909091" cy="7103743"/>
            </a:xfrm>
            <a:prstGeom prst="rect">
              <a:avLst/>
            </a:prstGeom>
          </p:spPr>
        </p:pic>
        <p:pic>
          <p:nvPicPr>
            <p:cNvPr id="7" name="図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962059" y="0"/>
              <a:ext cx="4909091" cy="5775401"/>
            </a:xfrm>
            <a:prstGeom prst="rect">
              <a:avLst/>
            </a:prstGeom>
          </p:spPr>
        </p:pic>
        <p:pic>
          <p:nvPicPr>
            <p:cNvPr id="8" name="図 7"/>
            <p:cNvPicPr>
              <a:picLocks noChangeAspect="1"/>
            </p:cNvPicPr>
            <p:nvPr/>
          </p:nvPicPr>
          <p:blipFill rotWithShape="1">
            <a:blip r:embed="rId3"/>
            <a:srcRect t="70166"/>
            <a:stretch/>
          </p:blipFill>
          <p:spPr>
            <a:xfrm>
              <a:off x="4980397" y="0"/>
              <a:ext cx="4909091" cy="2116472"/>
            </a:xfrm>
            <a:prstGeom prst="rect">
              <a:avLst/>
            </a:prstGeom>
          </p:spPr>
        </p:pic>
      </p:grpSp>
      <p:sp>
        <p:nvSpPr>
          <p:cNvPr id="10" name="正方形/長方形 9"/>
          <p:cNvSpPr/>
          <p:nvPr/>
        </p:nvSpPr>
        <p:spPr>
          <a:xfrm>
            <a:off x="6808585" y="1773363"/>
            <a:ext cx="229903" cy="13854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1" name="正方形/長方形 10"/>
          <p:cNvSpPr/>
          <p:nvPr/>
        </p:nvSpPr>
        <p:spPr>
          <a:xfrm>
            <a:off x="2930880" y="3277048"/>
            <a:ext cx="209003" cy="13854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2" name="正方形/長方形 11"/>
          <p:cNvSpPr/>
          <p:nvPr/>
        </p:nvSpPr>
        <p:spPr>
          <a:xfrm>
            <a:off x="3137985" y="3452893"/>
            <a:ext cx="209003" cy="138545"/>
          </a:xfrm>
          <a:prstGeom prst="rect">
            <a:avLst/>
          </a:prstGeom>
          <a:noFill/>
          <a:ln w="6350">
            <a:solidFill>
              <a:srgbClr val="993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3" name="正方形/長方形 12"/>
          <p:cNvSpPr/>
          <p:nvPr/>
        </p:nvSpPr>
        <p:spPr>
          <a:xfrm>
            <a:off x="930141" y="3636556"/>
            <a:ext cx="209003" cy="138545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4" name="正方形/長方形 13"/>
          <p:cNvSpPr/>
          <p:nvPr/>
        </p:nvSpPr>
        <p:spPr>
          <a:xfrm>
            <a:off x="3546086" y="3628740"/>
            <a:ext cx="209003" cy="138545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5" name="正方形/長方形 14"/>
          <p:cNvSpPr/>
          <p:nvPr/>
        </p:nvSpPr>
        <p:spPr>
          <a:xfrm>
            <a:off x="1884392" y="4998821"/>
            <a:ext cx="209003" cy="12595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6" name="正方形/長方形 15"/>
          <p:cNvSpPr/>
          <p:nvPr/>
        </p:nvSpPr>
        <p:spPr>
          <a:xfrm>
            <a:off x="2318145" y="5231804"/>
            <a:ext cx="209003" cy="12595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7" name="正方形/長方形 16"/>
          <p:cNvSpPr/>
          <p:nvPr/>
        </p:nvSpPr>
        <p:spPr>
          <a:xfrm>
            <a:off x="1884391" y="5265317"/>
            <a:ext cx="209003" cy="125950"/>
          </a:xfrm>
          <a:prstGeom prst="rect">
            <a:avLst/>
          </a:prstGeom>
          <a:noFill/>
          <a:ln w="6350">
            <a:solidFill>
              <a:srgbClr val="993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8" name="正方形/長方形 17"/>
          <p:cNvSpPr/>
          <p:nvPr/>
        </p:nvSpPr>
        <p:spPr>
          <a:xfrm>
            <a:off x="1419377" y="5769410"/>
            <a:ext cx="209003" cy="125950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9" name="正方形/長方形 18"/>
          <p:cNvSpPr/>
          <p:nvPr/>
        </p:nvSpPr>
        <p:spPr>
          <a:xfrm>
            <a:off x="2187296" y="4165616"/>
            <a:ext cx="209003" cy="13854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0" name="正方形/長方形 19"/>
          <p:cNvSpPr/>
          <p:nvPr/>
        </p:nvSpPr>
        <p:spPr>
          <a:xfrm>
            <a:off x="2706247" y="4165616"/>
            <a:ext cx="209003" cy="13854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1" name="正方形/長方形 20"/>
          <p:cNvSpPr/>
          <p:nvPr/>
        </p:nvSpPr>
        <p:spPr>
          <a:xfrm>
            <a:off x="3344898" y="4165615"/>
            <a:ext cx="209003" cy="13854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2" name="正方形/長方形 21"/>
          <p:cNvSpPr/>
          <p:nvPr/>
        </p:nvSpPr>
        <p:spPr>
          <a:xfrm>
            <a:off x="4428801" y="362685"/>
            <a:ext cx="229903" cy="13854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3" name="正方形/長方形 22"/>
          <p:cNvSpPr/>
          <p:nvPr/>
        </p:nvSpPr>
        <p:spPr>
          <a:xfrm>
            <a:off x="6185989" y="171207"/>
            <a:ext cx="209003" cy="13854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4" name="正方形/長方形 23"/>
          <p:cNvSpPr/>
          <p:nvPr/>
        </p:nvSpPr>
        <p:spPr>
          <a:xfrm>
            <a:off x="9151735" y="3665131"/>
            <a:ext cx="229903" cy="13854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5" name="正方形/長方形 24"/>
          <p:cNvSpPr/>
          <p:nvPr/>
        </p:nvSpPr>
        <p:spPr>
          <a:xfrm>
            <a:off x="11859665" y="3665131"/>
            <a:ext cx="209003" cy="13854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6" name="正方形/長方形 25"/>
          <p:cNvSpPr/>
          <p:nvPr/>
        </p:nvSpPr>
        <p:spPr>
          <a:xfrm>
            <a:off x="9471775" y="4023271"/>
            <a:ext cx="229903" cy="13854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" name="正方形/長方形 1"/>
          <p:cNvSpPr/>
          <p:nvPr/>
        </p:nvSpPr>
        <p:spPr>
          <a:xfrm>
            <a:off x="5068121" y="4088722"/>
            <a:ext cx="220561" cy="13854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/>
          </a:p>
        </p:txBody>
      </p:sp>
      <p:sp>
        <p:nvSpPr>
          <p:cNvPr id="27" name="正方形/長方形 26"/>
          <p:cNvSpPr/>
          <p:nvPr/>
        </p:nvSpPr>
        <p:spPr>
          <a:xfrm>
            <a:off x="5068121" y="4263982"/>
            <a:ext cx="220561" cy="138545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/>
          </a:p>
        </p:txBody>
      </p:sp>
      <p:sp>
        <p:nvSpPr>
          <p:cNvPr id="28" name="正方形/長方形 27"/>
          <p:cNvSpPr/>
          <p:nvPr/>
        </p:nvSpPr>
        <p:spPr>
          <a:xfrm>
            <a:off x="4890734" y="4446862"/>
            <a:ext cx="102894" cy="138545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/>
          </a:p>
        </p:txBody>
      </p:sp>
      <p:sp>
        <p:nvSpPr>
          <p:cNvPr id="29" name="正方形/長方形 28"/>
          <p:cNvSpPr/>
          <p:nvPr/>
        </p:nvSpPr>
        <p:spPr>
          <a:xfrm>
            <a:off x="4460775" y="4806018"/>
            <a:ext cx="93540" cy="138545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/>
          </a:p>
        </p:txBody>
      </p:sp>
      <p:sp>
        <p:nvSpPr>
          <p:cNvPr id="30" name="正方形/長方形 29"/>
          <p:cNvSpPr/>
          <p:nvPr/>
        </p:nvSpPr>
        <p:spPr>
          <a:xfrm>
            <a:off x="4599551" y="4806018"/>
            <a:ext cx="85036" cy="13854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/>
          </a:p>
        </p:txBody>
      </p:sp>
      <p:sp>
        <p:nvSpPr>
          <p:cNvPr id="31" name="正方形/長方形 30"/>
          <p:cNvSpPr/>
          <p:nvPr/>
        </p:nvSpPr>
        <p:spPr>
          <a:xfrm>
            <a:off x="4759481" y="4446862"/>
            <a:ext cx="85036" cy="13854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/>
          </a:p>
        </p:txBody>
      </p:sp>
      <p:sp>
        <p:nvSpPr>
          <p:cNvPr id="32" name="正方形/長方形 31"/>
          <p:cNvSpPr/>
          <p:nvPr/>
        </p:nvSpPr>
        <p:spPr>
          <a:xfrm>
            <a:off x="4535466" y="4446862"/>
            <a:ext cx="182282" cy="13854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/>
          </a:p>
        </p:txBody>
      </p:sp>
      <p:sp>
        <p:nvSpPr>
          <p:cNvPr id="33" name="正方形/長方形 32"/>
          <p:cNvSpPr/>
          <p:nvPr/>
        </p:nvSpPr>
        <p:spPr>
          <a:xfrm>
            <a:off x="6697252" y="4446862"/>
            <a:ext cx="93540" cy="138545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/>
          </a:p>
        </p:txBody>
      </p:sp>
      <p:sp>
        <p:nvSpPr>
          <p:cNvPr id="34" name="正方形/長方形 33"/>
          <p:cNvSpPr/>
          <p:nvPr/>
        </p:nvSpPr>
        <p:spPr>
          <a:xfrm>
            <a:off x="6176070" y="4446862"/>
            <a:ext cx="93540" cy="13854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/>
          </a:p>
        </p:txBody>
      </p:sp>
      <p:sp>
        <p:nvSpPr>
          <p:cNvPr id="35" name="正方形/長方形 34"/>
          <p:cNvSpPr/>
          <p:nvPr/>
        </p:nvSpPr>
        <p:spPr>
          <a:xfrm>
            <a:off x="7647947" y="4446862"/>
            <a:ext cx="182282" cy="13854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/>
          </a:p>
        </p:txBody>
      </p:sp>
      <p:sp>
        <p:nvSpPr>
          <p:cNvPr id="36" name="正方形/長方形 35"/>
          <p:cNvSpPr/>
          <p:nvPr/>
        </p:nvSpPr>
        <p:spPr>
          <a:xfrm>
            <a:off x="6693113" y="4806018"/>
            <a:ext cx="93540" cy="138545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/>
          </a:p>
        </p:txBody>
      </p:sp>
      <p:sp>
        <p:nvSpPr>
          <p:cNvPr id="37" name="正方形/長方形 36"/>
          <p:cNvSpPr/>
          <p:nvPr/>
        </p:nvSpPr>
        <p:spPr>
          <a:xfrm>
            <a:off x="5966191" y="4806018"/>
            <a:ext cx="93540" cy="13854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/>
          </a:p>
        </p:txBody>
      </p:sp>
      <p:sp>
        <p:nvSpPr>
          <p:cNvPr id="38" name="正方形/長方形 37"/>
          <p:cNvSpPr/>
          <p:nvPr/>
        </p:nvSpPr>
        <p:spPr>
          <a:xfrm>
            <a:off x="4756462" y="5160152"/>
            <a:ext cx="182282" cy="13854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/>
          </a:p>
        </p:txBody>
      </p:sp>
      <p:sp>
        <p:nvSpPr>
          <p:cNvPr id="39" name="正方形/長方形 38"/>
          <p:cNvSpPr/>
          <p:nvPr/>
        </p:nvSpPr>
        <p:spPr>
          <a:xfrm>
            <a:off x="4603619" y="5162531"/>
            <a:ext cx="102894" cy="138545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/>
          </a:p>
        </p:txBody>
      </p:sp>
      <p:sp>
        <p:nvSpPr>
          <p:cNvPr id="40" name="正方形/長方形 39"/>
          <p:cNvSpPr/>
          <p:nvPr/>
        </p:nvSpPr>
        <p:spPr>
          <a:xfrm>
            <a:off x="4472366" y="5162531"/>
            <a:ext cx="85036" cy="13854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/>
          </a:p>
        </p:txBody>
      </p:sp>
      <p:sp>
        <p:nvSpPr>
          <p:cNvPr id="41" name="正方形/長方形 40"/>
          <p:cNvSpPr/>
          <p:nvPr/>
        </p:nvSpPr>
        <p:spPr>
          <a:xfrm>
            <a:off x="7325923" y="5151578"/>
            <a:ext cx="182282" cy="13854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/>
          </a:p>
        </p:txBody>
      </p:sp>
      <p:sp>
        <p:nvSpPr>
          <p:cNvPr id="42" name="正方形/長方形 41"/>
          <p:cNvSpPr/>
          <p:nvPr/>
        </p:nvSpPr>
        <p:spPr>
          <a:xfrm>
            <a:off x="6578720" y="5153957"/>
            <a:ext cx="102894" cy="138545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/>
          </a:p>
        </p:txBody>
      </p:sp>
      <p:sp>
        <p:nvSpPr>
          <p:cNvPr id="43" name="正方形/長方形 42"/>
          <p:cNvSpPr/>
          <p:nvPr/>
        </p:nvSpPr>
        <p:spPr>
          <a:xfrm>
            <a:off x="6051227" y="5153957"/>
            <a:ext cx="85036" cy="13854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/>
          </a:p>
        </p:txBody>
      </p:sp>
      <p:sp>
        <p:nvSpPr>
          <p:cNvPr id="44" name="正方形/長方形 43"/>
          <p:cNvSpPr/>
          <p:nvPr/>
        </p:nvSpPr>
        <p:spPr>
          <a:xfrm>
            <a:off x="8638978" y="750272"/>
            <a:ext cx="63888" cy="138545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/>
          </a:p>
        </p:txBody>
      </p:sp>
      <p:sp>
        <p:nvSpPr>
          <p:cNvPr id="45" name="正方形/長方形 44"/>
          <p:cNvSpPr/>
          <p:nvPr/>
        </p:nvSpPr>
        <p:spPr>
          <a:xfrm>
            <a:off x="8728776" y="750272"/>
            <a:ext cx="58080" cy="13854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/>
          </a:p>
        </p:txBody>
      </p:sp>
      <p:sp>
        <p:nvSpPr>
          <p:cNvPr id="46" name="正方形/長方形 45"/>
          <p:cNvSpPr/>
          <p:nvPr/>
        </p:nvSpPr>
        <p:spPr>
          <a:xfrm>
            <a:off x="9175550" y="750272"/>
            <a:ext cx="63888" cy="138545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/>
          </a:p>
        </p:txBody>
      </p:sp>
      <p:sp>
        <p:nvSpPr>
          <p:cNvPr id="47" name="正方形/長方形 46"/>
          <p:cNvSpPr/>
          <p:nvPr/>
        </p:nvSpPr>
        <p:spPr>
          <a:xfrm>
            <a:off x="9265348" y="750272"/>
            <a:ext cx="58080" cy="13854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/>
          </a:p>
        </p:txBody>
      </p:sp>
      <p:sp>
        <p:nvSpPr>
          <p:cNvPr id="48" name="正方形/長方形 47"/>
          <p:cNvSpPr/>
          <p:nvPr/>
        </p:nvSpPr>
        <p:spPr>
          <a:xfrm>
            <a:off x="9056550" y="32662"/>
            <a:ext cx="90000" cy="138545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/>
          </a:p>
        </p:txBody>
      </p:sp>
      <p:sp>
        <p:nvSpPr>
          <p:cNvPr id="49" name="正方形/長方形 48"/>
          <p:cNvSpPr/>
          <p:nvPr/>
        </p:nvSpPr>
        <p:spPr>
          <a:xfrm>
            <a:off x="8931317" y="32662"/>
            <a:ext cx="90000" cy="13854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/>
          </a:p>
        </p:txBody>
      </p:sp>
      <p:sp>
        <p:nvSpPr>
          <p:cNvPr id="50" name="正方形/長方形 49"/>
          <p:cNvSpPr/>
          <p:nvPr/>
        </p:nvSpPr>
        <p:spPr>
          <a:xfrm>
            <a:off x="8711145" y="32662"/>
            <a:ext cx="180000" cy="13854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/>
          </a:p>
        </p:txBody>
      </p:sp>
      <p:sp>
        <p:nvSpPr>
          <p:cNvPr id="51" name="正方形/長方形 50"/>
          <p:cNvSpPr/>
          <p:nvPr/>
        </p:nvSpPr>
        <p:spPr>
          <a:xfrm>
            <a:off x="9928089" y="32662"/>
            <a:ext cx="90000" cy="138545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/>
          </a:p>
        </p:txBody>
      </p:sp>
      <p:sp>
        <p:nvSpPr>
          <p:cNvPr id="52" name="正方形/長方形 51"/>
          <p:cNvSpPr/>
          <p:nvPr/>
        </p:nvSpPr>
        <p:spPr>
          <a:xfrm>
            <a:off x="9802856" y="32662"/>
            <a:ext cx="90000" cy="13854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/>
          </a:p>
        </p:txBody>
      </p:sp>
      <p:sp>
        <p:nvSpPr>
          <p:cNvPr id="53" name="正方形/長方形 52"/>
          <p:cNvSpPr/>
          <p:nvPr/>
        </p:nvSpPr>
        <p:spPr>
          <a:xfrm>
            <a:off x="9582684" y="32662"/>
            <a:ext cx="180000" cy="13854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/>
          </a:p>
        </p:txBody>
      </p:sp>
      <p:sp>
        <p:nvSpPr>
          <p:cNvPr id="54" name="正方形/長方形 53"/>
          <p:cNvSpPr/>
          <p:nvPr/>
        </p:nvSpPr>
        <p:spPr>
          <a:xfrm>
            <a:off x="4347631" y="5507058"/>
            <a:ext cx="77305" cy="138545"/>
          </a:xfrm>
          <a:prstGeom prst="rect">
            <a:avLst/>
          </a:prstGeom>
          <a:noFill/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/>
          </a:p>
        </p:txBody>
      </p:sp>
      <p:sp>
        <p:nvSpPr>
          <p:cNvPr id="55" name="正方形/長方形 54"/>
          <p:cNvSpPr/>
          <p:nvPr/>
        </p:nvSpPr>
        <p:spPr>
          <a:xfrm>
            <a:off x="8761895" y="4298187"/>
            <a:ext cx="70277" cy="138545"/>
          </a:xfrm>
          <a:prstGeom prst="rect">
            <a:avLst/>
          </a:prstGeom>
          <a:noFill/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/>
          </a:p>
        </p:txBody>
      </p:sp>
      <p:sp>
        <p:nvSpPr>
          <p:cNvPr id="56" name="正方形/長方形 55"/>
          <p:cNvSpPr/>
          <p:nvPr/>
        </p:nvSpPr>
        <p:spPr>
          <a:xfrm>
            <a:off x="9039385" y="4298187"/>
            <a:ext cx="113183" cy="138545"/>
          </a:xfrm>
          <a:prstGeom prst="rect">
            <a:avLst/>
          </a:prstGeom>
          <a:noFill/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/>
          </a:p>
        </p:txBody>
      </p:sp>
      <p:sp>
        <p:nvSpPr>
          <p:cNvPr id="57" name="正方形/長方形 56"/>
          <p:cNvSpPr/>
          <p:nvPr/>
        </p:nvSpPr>
        <p:spPr>
          <a:xfrm>
            <a:off x="8655027" y="3490195"/>
            <a:ext cx="70277" cy="138545"/>
          </a:xfrm>
          <a:prstGeom prst="rect">
            <a:avLst/>
          </a:prstGeom>
          <a:noFill/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/>
          </a:p>
        </p:txBody>
      </p:sp>
      <p:sp>
        <p:nvSpPr>
          <p:cNvPr id="59" name="正方形/長方形 58"/>
          <p:cNvSpPr/>
          <p:nvPr/>
        </p:nvSpPr>
        <p:spPr>
          <a:xfrm>
            <a:off x="9167857" y="1543879"/>
            <a:ext cx="182282" cy="13854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/>
          </a:p>
        </p:txBody>
      </p:sp>
      <p:sp>
        <p:nvSpPr>
          <p:cNvPr id="60" name="正方形/長方形 59"/>
          <p:cNvSpPr/>
          <p:nvPr/>
        </p:nvSpPr>
        <p:spPr>
          <a:xfrm>
            <a:off x="9015014" y="1546258"/>
            <a:ext cx="102894" cy="138545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/>
          </a:p>
        </p:txBody>
      </p:sp>
      <p:sp>
        <p:nvSpPr>
          <p:cNvPr id="61" name="正方形/長方形 60"/>
          <p:cNvSpPr/>
          <p:nvPr/>
        </p:nvSpPr>
        <p:spPr>
          <a:xfrm>
            <a:off x="8890111" y="1546258"/>
            <a:ext cx="85036" cy="13854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/>
          </a:p>
        </p:txBody>
      </p:sp>
      <p:sp>
        <p:nvSpPr>
          <p:cNvPr id="62" name="正方形/長方形 61"/>
          <p:cNvSpPr/>
          <p:nvPr/>
        </p:nvSpPr>
        <p:spPr>
          <a:xfrm>
            <a:off x="8935626" y="2781822"/>
            <a:ext cx="182282" cy="13854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/>
          </a:p>
        </p:txBody>
      </p:sp>
      <p:sp>
        <p:nvSpPr>
          <p:cNvPr id="63" name="正方形/長方形 62"/>
          <p:cNvSpPr/>
          <p:nvPr/>
        </p:nvSpPr>
        <p:spPr>
          <a:xfrm>
            <a:off x="8782783" y="2784201"/>
            <a:ext cx="102894" cy="138545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/>
          </a:p>
        </p:txBody>
      </p:sp>
      <p:sp>
        <p:nvSpPr>
          <p:cNvPr id="64" name="正方形/長方形 63"/>
          <p:cNvSpPr/>
          <p:nvPr/>
        </p:nvSpPr>
        <p:spPr>
          <a:xfrm>
            <a:off x="8657880" y="2784201"/>
            <a:ext cx="85036" cy="13854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/>
          </a:p>
        </p:txBody>
      </p:sp>
      <p:sp>
        <p:nvSpPr>
          <p:cNvPr id="65" name="正方形/長方形 64"/>
          <p:cNvSpPr/>
          <p:nvPr/>
        </p:nvSpPr>
        <p:spPr>
          <a:xfrm>
            <a:off x="8972661" y="1717708"/>
            <a:ext cx="85036" cy="13854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/>
          </a:p>
        </p:txBody>
      </p:sp>
      <p:sp>
        <p:nvSpPr>
          <p:cNvPr id="66" name="正方形/長方形 65"/>
          <p:cNvSpPr/>
          <p:nvPr/>
        </p:nvSpPr>
        <p:spPr>
          <a:xfrm>
            <a:off x="11237514" y="1717708"/>
            <a:ext cx="102894" cy="138545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/>
          </a:p>
        </p:txBody>
      </p:sp>
      <p:sp>
        <p:nvSpPr>
          <p:cNvPr id="67" name="正方形/長方形 66"/>
          <p:cNvSpPr/>
          <p:nvPr/>
        </p:nvSpPr>
        <p:spPr>
          <a:xfrm>
            <a:off x="8975320" y="1890476"/>
            <a:ext cx="182282" cy="13854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/>
          </a:p>
        </p:txBody>
      </p:sp>
      <p:sp>
        <p:nvSpPr>
          <p:cNvPr id="68" name="正方形/長方形 67"/>
          <p:cNvSpPr/>
          <p:nvPr/>
        </p:nvSpPr>
        <p:spPr>
          <a:xfrm>
            <a:off x="11754669" y="3841776"/>
            <a:ext cx="102894" cy="138545"/>
          </a:xfrm>
          <a:prstGeom prst="rect">
            <a:avLst/>
          </a:prstGeom>
          <a:noFill/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6385476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グループ化 6"/>
          <p:cNvGrpSpPr/>
          <p:nvPr/>
        </p:nvGrpSpPr>
        <p:grpSpPr>
          <a:xfrm>
            <a:off x="1" y="0"/>
            <a:ext cx="12192000" cy="5876135"/>
            <a:chOff x="0" y="0"/>
            <a:chExt cx="14978741" cy="7219251"/>
          </a:xfrm>
        </p:grpSpPr>
        <p:pic>
          <p:nvPicPr>
            <p:cNvPr id="4" name="図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4909091" cy="7219251"/>
            </a:xfrm>
            <a:prstGeom prst="rect">
              <a:avLst/>
            </a:prstGeom>
          </p:spPr>
        </p:pic>
        <p:pic>
          <p:nvPicPr>
            <p:cNvPr id="5" name="図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34825" y="0"/>
              <a:ext cx="4909091" cy="6054545"/>
            </a:xfrm>
            <a:prstGeom prst="rect">
              <a:avLst/>
            </a:prstGeom>
          </p:spPr>
        </p:pic>
        <p:pic>
          <p:nvPicPr>
            <p:cNvPr id="6" name="図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069650" y="0"/>
              <a:ext cx="4909091" cy="5717647"/>
            </a:xfrm>
            <a:prstGeom prst="rect">
              <a:avLst/>
            </a:prstGeom>
          </p:spPr>
        </p:pic>
      </p:grpSp>
      <p:sp>
        <p:nvSpPr>
          <p:cNvPr id="8" name="正方形/長方形 7"/>
          <p:cNvSpPr/>
          <p:nvPr/>
        </p:nvSpPr>
        <p:spPr>
          <a:xfrm>
            <a:off x="7417205" y="15240"/>
            <a:ext cx="209003" cy="13854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" name="正方形/長方形 8"/>
          <p:cNvSpPr/>
          <p:nvPr/>
        </p:nvSpPr>
        <p:spPr>
          <a:xfrm>
            <a:off x="3325265" y="4477254"/>
            <a:ext cx="209003" cy="13854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9" name="正方形/長方形 18"/>
          <p:cNvSpPr/>
          <p:nvPr/>
        </p:nvSpPr>
        <p:spPr>
          <a:xfrm>
            <a:off x="4604497" y="4416708"/>
            <a:ext cx="102894" cy="13854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/>
          </a:p>
        </p:txBody>
      </p:sp>
      <p:sp>
        <p:nvSpPr>
          <p:cNvPr id="22" name="正方形/長方形 21"/>
          <p:cNvSpPr/>
          <p:nvPr/>
        </p:nvSpPr>
        <p:spPr>
          <a:xfrm>
            <a:off x="5553362" y="4539551"/>
            <a:ext cx="70277" cy="7109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/>
          </a:p>
        </p:txBody>
      </p:sp>
      <p:sp>
        <p:nvSpPr>
          <p:cNvPr id="30" name="正方形/長方形 29"/>
          <p:cNvSpPr/>
          <p:nvPr/>
        </p:nvSpPr>
        <p:spPr>
          <a:xfrm>
            <a:off x="1854653" y="1670156"/>
            <a:ext cx="182282" cy="13854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/>
          </a:p>
        </p:txBody>
      </p:sp>
      <p:sp>
        <p:nvSpPr>
          <p:cNvPr id="31" name="正方形/長方形 30"/>
          <p:cNvSpPr/>
          <p:nvPr/>
        </p:nvSpPr>
        <p:spPr>
          <a:xfrm>
            <a:off x="1708160" y="1672535"/>
            <a:ext cx="102894" cy="138545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/>
          </a:p>
        </p:txBody>
      </p:sp>
      <p:sp>
        <p:nvSpPr>
          <p:cNvPr id="32" name="正方形/長方形 31"/>
          <p:cNvSpPr/>
          <p:nvPr/>
        </p:nvSpPr>
        <p:spPr>
          <a:xfrm>
            <a:off x="1576907" y="1672535"/>
            <a:ext cx="85036" cy="13854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/>
          </a:p>
        </p:txBody>
      </p:sp>
      <p:sp>
        <p:nvSpPr>
          <p:cNvPr id="33" name="正方形/長方形 32"/>
          <p:cNvSpPr/>
          <p:nvPr/>
        </p:nvSpPr>
        <p:spPr>
          <a:xfrm>
            <a:off x="1982225" y="4132686"/>
            <a:ext cx="182282" cy="13854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/>
          </a:p>
        </p:txBody>
      </p:sp>
      <p:sp>
        <p:nvSpPr>
          <p:cNvPr id="34" name="正方形/長方形 33"/>
          <p:cNvSpPr/>
          <p:nvPr/>
        </p:nvSpPr>
        <p:spPr>
          <a:xfrm>
            <a:off x="1835732" y="4135065"/>
            <a:ext cx="102894" cy="138545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/>
          </a:p>
        </p:txBody>
      </p:sp>
      <p:sp>
        <p:nvSpPr>
          <p:cNvPr id="35" name="正方形/長方形 34"/>
          <p:cNvSpPr/>
          <p:nvPr/>
        </p:nvSpPr>
        <p:spPr>
          <a:xfrm>
            <a:off x="1704479" y="4135065"/>
            <a:ext cx="85036" cy="13854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/>
          </a:p>
        </p:txBody>
      </p:sp>
      <p:sp>
        <p:nvSpPr>
          <p:cNvPr id="36" name="正方形/長方形 35"/>
          <p:cNvSpPr/>
          <p:nvPr/>
        </p:nvSpPr>
        <p:spPr>
          <a:xfrm>
            <a:off x="475997" y="4132686"/>
            <a:ext cx="58080" cy="138545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/>
          </a:p>
        </p:txBody>
      </p:sp>
      <p:sp>
        <p:nvSpPr>
          <p:cNvPr id="37" name="正方形/長方形 36"/>
          <p:cNvSpPr/>
          <p:nvPr/>
        </p:nvSpPr>
        <p:spPr>
          <a:xfrm>
            <a:off x="562361" y="4132686"/>
            <a:ext cx="52800" cy="13854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/>
          </a:p>
        </p:txBody>
      </p:sp>
      <p:sp>
        <p:nvSpPr>
          <p:cNvPr id="38" name="正方形/長方形 37"/>
          <p:cNvSpPr/>
          <p:nvPr/>
        </p:nvSpPr>
        <p:spPr>
          <a:xfrm>
            <a:off x="1400975" y="5005931"/>
            <a:ext cx="182282" cy="13854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/>
          </a:p>
        </p:txBody>
      </p:sp>
      <p:sp>
        <p:nvSpPr>
          <p:cNvPr id="39" name="正方形/長方形 38"/>
          <p:cNvSpPr/>
          <p:nvPr/>
        </p:nvSpPr>
        <p:spPr>
          <a:xfrm>
            <a:off x="1254482" y="5008310"/>
            <a:ext cx="102894" cy="138545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/>
          </a:p>
        </p:txBody>
      </p:sp>
      <p:sp>
        <p:nvSpPr>
          <p:cNvPr id="40" name="正方形/長方形 39"/>
          <p:cNvSpPr/>
          <p:nvPr/>
        </p:nvSpPr>
        <p:spPr>
          <a:xfrm>
            <a:off x="1123229" y="5008310"/>
            <a:ext cx="85036" cy="13854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/>
          </a:p>
        </p:txBody>
      </p:sp>
      <p:sp>
        <p:nvSpPr>
          <p:cNvPr id="41" name="正方形/長方形 40"/>
          <p:cNvSpPr/>
          <p:nvPr/>
        </p:nvSpPr>
        <p:spPr>
          <a:xfrm>
            <a:off x="787064" y="5035509"/>
            <a:ext cx="58080" cy="94628"/>
          </a:xfrm>
          <a:prstGeom prst="rect">
            <a:avLst/>
          </a:prstGeom>
          <a:noFill/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/>
          </a:p>
        </p:txBody>
      </p:sp>
      <p:sp>
        <p:nvSpPr>
          <p:cNvPr id="42" name="正方形/長方形 41"/>
          <p:cNvSpPr/>
          <p:nvPr/>
        </p:nvSpPr>
        <p:spPr>
          <a:xfrm>
            <a:off x="6341814" y="4414331"/>
            <a:ext cx="90000" cy="13854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/>
          </a:p>
        </p:txBody>
      </p:sp>
      <p:sp>
        <p:nvSpPr>
          <p:cNvPr id="43" name="正方形/長方形 42"/>
          <p:cNvSpPr/>
          <p:nvPr/>
        </p:nvSpPr>
        <p:spPr>
          <a:xfrm>
            <a:off x="6188971" y="4416710"/>
            <a:ext cx="102894" cy="138545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/>
          </a:p>
        </p:txBody>
      </p:sp>
      <p:sp>
        <p:nvSpPr>
          <p:cNvPr id="44" name="正方形/長方形 43"/>
          <p:cNvSpPr/>
          <p:nvPr/>
        </p:nvSpPr>
        <p:spPr>
          <a:xfrm>
            <a:off x="6057718" y="4416710"/>
            <a:ext cx="85036" cy="13854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/>
          </a:p>
        </p:txBody>
      </p:sp>
      <p:sp>
        <p:nvSpPr>
          <p:cNvPr id="45" name="正方形/長方形 44"/>
          <p:cNvSpPr/>
          <p:nvPr/>
        </p:nvSpPr>
        <p:spPr>
          <a:xfrm>
            <a:off x="5758650" y="2119736"/>
            <a:ext cx="182282" cy="13854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/>
          </a:p>
        </p:txBody>
      </p:sp>
      <p:sp>
        <p:nvSpPr>
          <p:cNvPr id="46" name="正方形/長方形 45"/>
          <p:cNvSpPr/>
          <p:nvPr/>
        </p:nvSpPr>
        <p:spPr>
          <a:xfrm>
            <a:off x="5612157" y="2122115"/>
            <a:ext cx="102894" cy="138545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/>
          </a:p>
        </p:txBody>
      </p:sp>
      <p:sp>
        <p:nvSpPr>
          <p:cNvPr id="47" name="正方形/長方形 46"/>
          <p:cNvSpPr/>
          <p:nvPr/>
        </p:nvSpPr>
        <p:spPr>
          <a:xfrm>
            <a:off x="5487254" y="2122115"/>
            <a:ext cx="85036" cy="13854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/>
          </a:p>
        </p:txBody>
      </p:sp>
      <p:sp>
        <p:nvSpPr>
          <p:cNvPr id="48" name="正方形/長方形 47"/>
          <p:cNvSpPr/>
          <p:nvPr/>
        </p:nvSpPr>
        <p:spPr>
          <a:xfrm>
            <a:off x="2555273" y="4132686"/>
            <a:ext cx="113183" cy="138545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/>
          </a:p>
        </p:txBody>
      </p:sp>
      <p:sp>
        <p:nvSpPr>
          <p:cNvPr id="49" name="正方形/長方形 48"/>
          <p:cNvSpPr/>
          <p:nvPr/>
        </p:nvSpPr>
        <p:spPr>
          <a:xfrm>
            <a:off x="2234412" y="4132686"/>
            <a:ext cx="93540" cy="13854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/>
          </a:p>
        </p:txBody>
      </p:sp>
      <p:sp>
        <p:nvSpPr>
          <p:cNvPr id="50" name="正方形/長方形 49"/>
          <p:cNvSpPr/>
          <p:nvPr/>
        </p:nvSpPr>
        <p:spPr>
          <a:xfrm>
            <a:off x="6016281" y="2119735"/>
            <a:ext cx="93540" cy="13854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/>
          </a:p>
        </p:txBody>
      </p:sp>
      <p:sp>
        <p:nvSpPr>
          <p:cNvPr id="51" name="正方形/長方形 50"/>
          <p:cNvSpPr/>
          <p:nvPr/>
        </p:nvSpPr>
        <p:spPr>
          <a:xfrm>
            <a:off x="4608918" y="2119735"/>
            <a:ext cx="58080" cy="13854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/>
          </a:p>
        </p:txBody>
      </p:sp>
      <p:sp>
        <p:nvSpPr>
          <p:cNvPr id="52" name="正方形/長方形 51"/>
          <p:cNvSpPr/>
          <p:nvPr/>
        </p:nvSpPr>
        <p:spPr>
          <a:xfrm>
            <a:off x="1860120" y="2310772"/>
            <a:ext cx="102894" cy="138545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/>
          </a:p>
        </p:txBody>
      </p:sp>
      <p:sp>
        <p:nvSpPr>
          <p:cNvPr id="53" name="正方形/長方形 52"/>
          <p:cNvSpPr/>
          <p:nvPr/>
        </p:nvSpPr>
        <p:spPr>
          <a:xfrm>
            <a:off x="1735217" y="2310772"/>
            <a:ext cx="85036" cy="13854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/>
          </a:p>
        </p:txBody>
      </p:sp>
      <p:sp>
        <p:nvSpPr>
          <p:cNvPr id="54" name="正方形/長方形 53"/>
          <p:cNvSpPr/>
          <p:nvPr/>
        </p:nvSpPr>
        <p:spPr>
          <a:xfrm>
            <a:off x="1511202" y="2310772"/>
            <a:ext cx="182282" cy="13854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/>
          </a:p>
        </p:txBody>
      </p:sp>
      <p:sp>
        <p:nvSpPr>
          <p:cNvPr id="57" name="正方形/長方形 56"/>
          <p:cNvSpPr/>
          <p:nvPr/>
        </p:nvSpPr>
        <p:spPr>
          <a:xfrm>
            <a:off x="932564" y="2153177"/>
            <a:ext cx="102894" cy="138545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/>
          </a:p>
        </p:txBody>
      </p:sp>
      <p:sp>
        <p:nvSpPr>
          <p:cNvPr id="58" name="正方形/長方形 57"/>
          <p:cNvSpPr/>
          <p:nvPr/>
        </p:nvSpPr>
        <p:spPr>
          <a:xfrm>
            <a:off x="932564" y="2311053"/>
            <a:ext cx="200510" cy="13854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/>
          </a:p>
        </p:txBody>
      </p:sp>
      <p:sp>
        <p:nvSpPr>
          <p:cNvPr id="59" name="正方形/長方形 58"/>
          <p:cNvSpPr/>
          <p:nvPr/>
        </p:nvSpPr>
        <p:spPr>
          <a:xfrm>
            <a:off x="932564" y="2468929"/>
            <a:ext cx="102894" cy="13854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/>
          </a:p>
        </p:txBody>
      </p:sp>
      <p:sp>
        <p:nvSpPr>
          <p:cNvPr id="60" name="正方形/長方形 59"/>
          <p:cNvSpPr/>
          <p:nvPr/>
        </p:nvSpPr>
        <p:spPr>
          <a:xfrm>
            <a:off x="932564" y="2626806"/>
            <a:ext cx="93540" cy="138545"/>
          </a:xfrm>
          <a:prstGeom prst="rect">
            <a:avLst/>
          </a:prstGeom>
          <a:noFill/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/>
          </a:p>
        </p:txBody>
      </p:sp>
      <p:sp>
        <p:nvSpPr>
          <p:cNvPr id="61" name="正方形/長方形 60"/>
          <p:cNvSpPr/>
          <p:nvPr/>
        </p:nvSpPr>
        <p:spPr>
          <a:xfrm>
            <a:off x="5238343" y="3618335"/>
            <a:ext cx="58080" cy="13854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/>
          </a:p>
        </p:txBody>
      </p:sp>
      <p:sp>
        <p:nvSpPr>
          <p:cNvPr id="62" name="正方形/長方形 61"/>
          <p:cNvSpPr/>
          <p:nvPr/>
        </p:nvSpPr>
        <p:spPr>
          <a:xfrm>
            <a:off x="4838293" y="3624685"/>
            <a:ext cx="58080" cy="13854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/>
          </a:p>
        </p:txBody>
      </p:sp>
      <p:sp>
        <p:nvSpPr>
          <p:cNvPr id="2" name="テキスト ボックス 1"/>
          <p:cNvSpPr txBox="1"/>
          <p:nvPr/>
        </p:nvSpPr>
        <p:spPr>
          <a:xfrm>
            <a:off x="4358206" y="1885950"/>
            <a:ext cx="212789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700" dirty="0" smtClean="0"/>
              <a:t>π</a:t>
            </a:r>
            <a:r>
              <a:rPr kumimoji="1" lang="ja-JP" altLang="en-US" sz="700" dirty="0" smtClean="0"/>
              <a:t>：</a:t>
            </a:r>
            <a:r>
              <a:rPr lang="ja-JP" altLang="en-US" sz="700" dirty="0">
                <a:solidFill>
                  <a:srgbClr val="00B050"/>
                </a:solidFill>
              </a:rPr>
              <a:t>状態</a:t>
            </a:r>
            <a:r>
              <a:rPr kumimoji="1" lang="en-US" altLang="ja-JP" sz="700" dirty="0" smtClean="0">
                <a:solidFill>
                  <a:srgbClr val="00B050"/>
                </a:solidFill>
              </a:rPr>
              <a:t>s</a:t>
            </a:r>
            <a:r>
              <a:rPr kumimoji="1" lang="ja-JP" altLang="en-US" sz="700" dirty="0" smtClean="0"/>
              <a:t>を入れれば</a:t>
            </a:r>
            <a:r>
              <a:rPr lang="ja-JP" altLang="en-US" sz="700" dirty="0">
                <a:solidFill>
                  <a:srgbClr val="FF0000"/>
                </a:solidFill>
              </a:rPr>
              <a:t>行動</a:t>
            </a:r>
            <a:r>
              <a:rPr kumimoji="1" lang="en-US" altLang="ja-JP" sz="700" dirty="0" smtClean="0">
                <a:solidFill>
                  <a:srgbClr val="FF0000"/>
                </a:solidFill>
              </a:rPr>
              <a:t>a</a:t>
            </a:r>
            <a:r>
              <a:rPr kumimoji="1" lang="ja-JP" altLang="en-US" sz="700" dirty="0" smtClean="0"/>
              <a:t>の確率密度関数が分かる</a:t>
            </a:r>
            <a:endParaRPr kumimoji="1" lang="ja-JP" altLang="en-US" sz="700" dirty="0"/>
          </a:p>
        </p:txBody>
      </p:sp>
      <p:sp>
        <p:nvSpPr>
          <p:cNvPr id="63" name="正方形/長方形 62"/>
          <p:cNvSpPr/>
          <p:nvPr/>
        </p:nvSpPr>
        <p:spPr>
          <a:xfrm>
            <a:off x="7247253" y="2670707"/>
            <a:ext cx="102894" cy="138545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/>
          </a:p>
        </p:txBody>
      </p:sp>
      <p:sp>
        <p:nvSpPr>
          <p:cNvPr id="64" name="正方形/長方形 63"/>
          <p:cNvSpPr/>
          <p:nvPr/>
        </p:nvSpPr>
        <p:spPr>
          <a:xfrm>
            <a:off x="7122350" y="2670707"/>
            <a:ext cx="85036" cy="13854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/>
          </a:p>
        </p:txBody>
      </p:sp>
      <p:sp>
        <p:nvSpPr>
          <p:cNvPr id="65" name="正方形/長方形 64"/>
          <p:cNvSpPr/>
          <p:nvPr/>
        </p:nvSpPr>
        <p:spPr>
          <a:xfrm>
            <a:off x="6898335" y="2670707"/>
            <a:ext cx="182282" cy="13854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/>
          </a:p>
        </p:txBody>
      </p:sp>
      <p:sp>
        <p:nvSpPr>
          <p:cNvPr id="66" name="正方形/長方形 65"/>
          <p:cNvSpPr/>
          <p:nvPr/>
        </p:nvSpPr>
        <p:spPr>
          <a:xfrm>
            <a:off x="5912089" y="2670707"/>
            <a:ext cx="93540" cy="13854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/>
          </a:p>
        </p:txBody>
      </p:sp>
      <p:sp>
        <p:nvSpPr>
          <p:cNvPr id="67" name="正方形/長方形 66"/>
          <p:cNvSpPr/>
          <p:nvPr/>
        </p:nvSpPr>
        <p:spPr>
          <a:xfrm>
            <a:off x="5801559" y="2670707"/>
            <a:ext cx="85036" cy="138545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/>
          </a:p>
        </p:txBody>
      </p:sp>
      <p:sp>
        <p:nvSpPr>
          <p:cNvPr id="68" name="正方形/長方形 67"/>
          <p:cNvSpPr/>
          <p:nvPr/>
        </p:nvSpPr>
        <p:spPr>
          <a:xfrm>
            <a:off x="5437047" y="2670707"/>
            <a:ext cx="102894" cy="138545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/>
          </a:p>
        </p:txBody>
      </p:sp>
      <p:sp>
        <p:nvSpPr>
          <p:cNvPr id="69" name="正方形/長方形 68"/>
          <p:cNvSpPr/>
          <p:nvPr/>
        </p:nvSpPr>
        <p:spPr>
          <a:xfrm>
            <a:off x="6370497" y="2670707"/>
            <a:ext cx="190800" cy="13854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/>
          </a:p>
        </p:txBody>
      </p:sp>
      <p:sp>
        <p:nvSpPr>
          <p:cNvPr id="70" name="正方形/長方形 69"/>
          <p:cNvSpPr/>
          <p:nvPr/>
        </p:nvSpPr>
        <p:spPr>
          <a:xfrm>
            <a:off x="4864575" y="2834778"/>
            <a:ext cx="102894" cy="138545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/>
          </a:p>
        </p:txBody>
      </p:sp>
      <p:sp>
        <p:nvSpPr>
          <p:cNvPr id="71" name="正方形/長方形 70"/>
          <p:cNvSpPr/>
          <p:nvPr/>
        </p:nvSpPr>
        <p:spPr>
          <a:xfrm>
            <a:off x="4739672" y="2834778"/>
            <a:ext cx="85036" cy="13854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/>
          </a:p>
        </p:txBody>
      </p:sp>
      <p:sp>
        <p:nvSpPr>
          <p:cNvPr id="72" name="正方形/長方形 71"/>
          <p:cNvSpPr/>
          <p:nvPr/>
        </p:nvSpPr>
        <p:spPr>
          <a:xfrm>
            <a:off x="6832701" y="4416709"/>
            <a:ext cx="90000" cy="13854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/>
          </a:p>
        </p:txBody>
      </p:sp>
      <p:sp>
        <p:nvSpPr>
          <p:cNvPr id="73" name="正方形/長方形 72"/>
          <p:cNvSpPr/>
          <p:nvPr/>
        </p:nvSpPr>
        <p:spPr>
          <a:xfrm>
            <a:off x="6370497" y="3900544"/>
            <a:ext cx="229903" cy="13854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74" name="図 7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41515" y="2131280"/>
            <a:ext cx="393701" cy="165100"/>
          </a:xfrm>
          <a:prstGeom prst="rect">
            <a:avLst/>
          </a:prstGeom>
        </p:spPr>
      </p:pic>
      <p:sp>
        <p:nvSpPr>
          <p:cNvPr id="55" name="正方形/長方形 54"/>
          <p:cNvSpPr/>
          <p:nvPr/>
        </p:nvSpPr>
        <p:spPr>
          <a:xfrm>
            <a:off x="1349706" y="2143929"/>
            <a:ext cx="102894" cy="138545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/>
          </a:p>
        </p:txBody>
      </p:sp>
      <p:sp>
        <p:nvSpPr>
          <p:cNvPr id="56" name="正方形/長方形 55"/>
          <p:cNvSpPr/>
          <p:nvPr/>
        </p:nvSpPr>
        <p:spPr>
          <a:xfrm>
            <a:off x="1497853" y="2143929"/>
            <a:ext cx="85036" cy="13854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/>
          </a:p>
        </p:txBody>
      </p:sp>
      <p:sp>
        <p:nvSpPr>
          <p:cNvPr id="75" name="正方形/長方形 74"/>
          <p:cNvSpPr/>
          <p:nvPr/>
        </p:nvSpPr>
        <p:spPr>
          <a:xfrm>
            <a:off x="9639229" y="2797756"/>
            <a:ext cx="93540" cy="1145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/>
          </a:p>
        </p:txBody>
      </p:sp>
      <p:sp>
        <p:nvSpPr>
          <p:cNvPr id="76" name="正方形/長方形 75"/>
          <p:cNvSpPr/>
          <p:nvPr/>
        </p:nvSpPr>
        <p:spPr>
          <a:xfrm>
            <a:off x="9763647" y="2797756"/>
            <a:ext cx="85036" cy="1145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/>
          </a:p>
        </p:txBody>
      </p:sp>
      <p:sp>
        <p:nvSpPr>
          <p:cNvPr id="77" name="正方形/長方形 76"/>
          <p:cNvSpPr/>
          <p:nvPr/>
        </p:nvSpPr>
        <p:spPr>
          <a:xfrm>
            <a:off x="11453827" y="2651825"/>
            <a:ext cx="102894" cy="1145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/>
          </a:p>
        </p:txBody>
      </p:sp>
      <p:sp>
        <p:nvSpPr>
          <p:cNvPr id="78" name="正方形/長方形 77"/>
          <p:cNvSpPr/>
          <p:nvPr/>
        </p:nvSpPr>
        <p:spPr>
          <a:xfrm>
            <a:off x="11597720" y="2651825"/>
            <a:ext cx="93540" cy="1145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/>
          </a:p>
        </p:txBody>
      </p:sp>
      <p:sp>
        <p:nvSpPr>
          <p:cNvPr id="79" name="正方形/長方形 78"/>
          <p:cNvSpPr/>
          <p:nvPr/>
        </p:nvSpPr>
        <p:spPr>
          <a:xfrm>
            <a:off x="9869933" y="3214542"/>
            <a:ext cx="93540" cy="1145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/>
          </a:p>
        </p:txBody>
      </p:sp>
      <p:sp>
        <p:nvSpPr>
          <p:cNvPr id="80" name="正方形/長方形 79"/>
          <p:cNvSpPr/>
          <p:nvPr/>
        </p:nvSpPr>
        <p:spPr>
          <a:xfrm>
            <a:off x="9748982" y="3214542"/>
            <a:ext cx="77305" cy="1145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/>
          </a:p>
        </p:txBody>
      </p:sp>
      <p:sp>
        <p:nvSpPr>
          <p:cNvPr id="81" name="正方形/長方形 80"/>
          <p:cNvSpPr/>
          <p:nvPr/>
        </p:nvSpPr>
        <p:spPr>
          <a:xfrm>
            <a:off x="9524624" y="3214542"/>
            <a:ext cx="165711" cy="1145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/>
          </a:p>
        </p:txBody>
      </p:sp>
      <p:sp>
        <p:nvSpPr>
          <p:cNvPr id="82" name="正方形/長方形 81"/>
          <p:cNvSpPr/>
          <p:nvPr/>
        </p:nvSpPr>
        <p:spPr>
          <a:xfrm>
            <a:off x="9454040" y="3642380"/>
            <a:ext cx="93540" cy="1145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/>
          </a:p>
        </p:txBody>
      </p:sp>
      <p:sp>
        <p:nvSpPr>
          <p:cNvPr id="83" name="正方形/長方形 82"/>
          <p:cNvSpPr/>
          <p:nvPr/>
        </p:nvSpPr>
        <p:spPr>
          <a:xfrm>
            <a:off x="9329223" y="3642380"/>
            <a:ext cx="85036" cy="1145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/>
          </a:p>
        </p:txBody>
      </p:sp>
      <p:sp>
        <p:nvSpPr>
          <p:cNvPr id="84" name="正方形/長方形 83"/>
          <p:cNvSpPr/>
          <p:nvPr/>
        </p:nvSpPr>
        <p:spPr>
          <a:xfrm>
            <a:off x="9594413" y="3642380"/>
            <a:ext cx="182282" cy="1145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/>
          </a:p>
        </p:txBody>
      </p:sp>
      <p:sp>
        <p:nvSpPr>
          <p:cNvPr id="85" name="正方形/長方形 84"/>
          <p:cNvSpPr/>
          <p:nvPr/>
        </p:nvSpPr>
        <p:spPr>
          <a:xfrm>
            <a:off x="11326435" y="3061400"/>
            <a:ext cx="85036" cy="1145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/>
          </a:p>
        </p:txBody>
      </p:sp>
      <p:sp>
        <p:nvSpPr>
          <p:cNvPr id="86" name="正方形/長方形 85"/>
          <p:cNvSpPr/>
          <p:nvPr/>
        </p:nvSpPr>
        <p:spPr>
          <a:xfrm>
            <a:off x="11460131" y="3061400"/>
            <a:ext cx="93540" cy="1145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/>
          </a:p>
        </p:txBody>
      </p:sp>
      <p:sp>
        <p:nvSpPr>
          <p:cNvPr id="87" name="正方形/長方形 86"/>
          <p:cNvSpPr/>
          <p:nvPr/>
        </p:nvSpPr>
        <p:spPr>
          <a:xfrm>
            <a:off x="11599803" y="3061400"/>
            <a:ext cx="102894" cy="1145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/>
          </a:p>
        </p:txBody>
      </p:sp>
      <p:sp>
        <p:nvSpPr>
          <p:cNvPr id="88" name="正方形/長方形 87"/>
          <p:cNvSpPr/>
          <p:nvPr/>
        </p:nvSpPr>
        <p:spPr>
          <a:xfrm>
            <a:off x="11267927" y="3489546"/>
            <a:ext cx="102894" cy="1145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/>
          </a:p>
        </p:txBody>
      </p:sp>
      <p:sp>
        <p:nvSpPr>
          <p:cNvPr id="89" name="正方形/長方形 88"/>
          <p:cNvSpPr/>
          <p:nvPr/>
        </p:nvSpPr>
        <p:spPr>
          <a:xfrm>
            <a:off x="11411820" y="3489546"/>
            <a:ext cx="93540" cy="1145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/>
          </a:p>
        </p:txBody>
      </p:sp>
      <p:sp>
        <p:nvSpPr>
          <p:cNvPr id="90" name="正方形/長方形 89"/>
          <p:cNvSpPr/>
          <p:nvPr/>
        </p:nvSpPr>
        <p:spPr>
          <a:xfrm>
            <a:off x="11133388" y="3489546"/>
            <a:ext cx="93540" cy="1145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ボックス 2"/>
              <p:cNvSpPr txBox="1"/>
              <p:nvPr/>
            </p:nvSpPr>
            <p:spPr>
              <a:xfrm>
                <a:off x="9371741" y="2538201"/>
                <a:ext cx="74698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JP" altLang="en-US" sz="600" dirty="0" smtClean="0">
                    <a:solidFill>
                      <a:srgbClr val="00B050"/>
                    </a:solidFill>
                  </a:rPr>
                  <a:t>状態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60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6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kumimoji="1" lang="en-US" altLang="ja-JP" sz="6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kumimoji="1" lang="ja-JP" altLang="en-US" sz="600" dirty="0" smtClean="0"/>
                  <a:t>に応じて</a:t>
                </a:r>
                <a:endParaRPr kumimoji="1" lang="en-US" altLang="ja-JP" sz="600" dirty="0" smtClean="0"/>
              </a:p>
              <a:p>
                <a:r>
                  <a:rPr kumimoji="1" lang="ja-JP" altLang="en-US" sz="600" dirty="0" smtClean="0">
                    <a:solidFill>
                      <a:srgbClr val="FF0000"/>
                    </a:solidFill>
                  </a:rPr>
                  <a:t>行動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ja-JP" sz="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kumimoji="1" lang="ja-JP" altLang="en-US" sz="600" dirty="0" smtClean="0"/>
                  <a:t>が決まる</a:t>
                </a:r>
                <a:endParaRPr kumimoji="1" lang="ja-JP" altLang="en-US" sz="600" dirty="0"/>
              </a:p>
            </p:txBody>
          </p:sp>
        </mc:Choice>
        <mc:Fallback xmlns="">
          <p:sp>
            <p:nvSpPr>
              <p:cNvPr id="3" name="テキスト ボックス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71741" y="2538201"/>
                <a:ext cx="746984" cy="276999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1" name="図 90"/>
          <p:cNvPicPr>
            <a:picLocks noChangeAspect="1"/>
          </p:cNvPicPr>
          <p:nvPr/>
        </p:nvPicPr>
        <p:blipFill rotWithShape="1">
          <a:blip r:embed="rId7"/>
          <a:srcRect l="43763" t="49668" r="28795" b="23588"/>
          <a:stretch/>
        </p:blipFill>
        <p:spPr>
          <a:xfrm>
            <a:off x="8307317" y="4663091"/>
            <a:ext cx="3640878" cy="222038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2" name="テキスト ボックス 91"/>
              <p:cNvSpPr txBox="1"/>
              <p:nvPr/>
            </p:nvSpPr>
            <p:spPr>
              <a:xfrm>
                <a:off x="9414259" y="2951790"/>
                <a:ext cx="88693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JP" altLang="en-US" sz="600" dirty="0" smtClean="0">
                    <a:solidFill>
                      <a:srgbClr val="00B050"/>
                    </a:solidFill>
                  </a:rPr>
                  <a:t>状態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60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6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kumimoji="1" lang="en-US" altLang="ja-JP" sz="6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ja-JP" altLang="en-US" sz="600" dirty="0" smtClean="0"/>
                  <a:t>と</a:t>
                </a:r>
                <a:r>
                  <a:rPr lang="ja-JP" altLang="en-US" sz="600" dirty="0">
                    <a:solidFill>
                      <a:srgbClr val="FF0000"/>
                    </a:solidFill>
                  </a:rPr>
                  <a:t>行動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ja-JP" sz="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kumimoji="1" lang="ja-JP" altLang="en-US" sz="600" dirty="0" smtClean="0"/>
                  <a:t>応じて</a:t>
                </a:r>
                <a:endParaRPr kumimoji="1" lang="en-US" altLang="ja-JP" sz="600" dirty="0" smtClean="0"/>
              </a:p>
              <a:p>
                <a:r>
                  <a:rPr lang="ja-JP" altLang="en-US" sz="600" dirty="0">
                    <a:solidFill>
                      <a:srgbClr val="00B050"/>
                    </a:solidFill>
                  </a:rPr>
                  <a:t>状態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6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6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ja-JP" sz="6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ja-JP" sz="6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kumimoji="1" lang="ja-JP" altLang="en-US" sz="600" dirty="0" smtClean="0"/>
                  <a:t>が決まる</a:t>
                </a:r>
                <a:endParaRPr kumimoji="1" lang="ja-JP" altLang="en-US" sz="600" dirty="0"/>
              </a:p>
            </p:txBody>
          </p:sp>
        </mc:Choice>
        <mc:Fallback xmlns="">
          <p:sp>
            <p:nvSpPr>
              <p:cNvPr id="92" name="テキスト ボックス 9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4259" y="2951790"/>
                <a:ext cx="886935" cy="276999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テキスト ボックス 92"/>
              <p:cNvSpPr txBox="1"/>
              <p:nvPr/>
            </p:nvSpPr>
            <p:spPr>
              <a:xfrm>
                <a:off x="9104112" y="3782184"/>
                <a:ext cx="88693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JP" altLang="en-US" sz="600" dirty="0" smtClean="0">
                    <a:solidFill>
                      <a:srgbClr val="00B050"/>
                    </a:solidFill>
                  </a:rPr>
                  <a:t>状態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60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6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kumimoji="1" lang="en-US" altLang="ja-JP" sz="6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ja-JP" altLang="en-US" sz="600" dirty="0" smtClean="0"/>
                  <a:t>と</a:t>
                </a:r>
                <a:r>
                  <a:rPr lang="ja-JP" altLang="en-US" sz="600" dirty="0">
                    <a:solidFill>
                      <a:srgbClr val="FF0000"/>
                    </a:solidFill>
                  </a:rPr>
                  <a:t>行動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ja-JP" sz="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kumimoji="1" lang="ja-JP" altLang="en-US" sz="600" dirty="0" smtClean="0"/>
                  <a:t>応じて</a:t>
                </a:r>
                <a:endParaRPr kumimoji="1" lang="en-US" altLang="ja-JP" sz="600" dirty="0" smtClean="0"/>
              </a:p>
              <a:p>
                <a:r>
                  <a:rPr lang="ja-JP" altLang="en-US" sz="600" dirty="0">
                    <a:solidFill>
                      <a:srgbClr val="00B050"/>
                    </a:solidFill>
                  </a:rPr>
                  <a:t>状態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6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6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ja-JP" sz="6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ja-JP" sz="6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kumimoji="1" lang="ja-JP" altLang="en-US" sz="600" dirty="0" err="1" smtClean="0"/>
                  <a:t>に遷</a:t>
                </a:r>
                <a:r>
                  <a:rPr kumimoji="1" lang="ja-JP" altLang="en-US" sz="600" dirty="0" smtClean="0"/>
                  <a:t>移した際に獲得する報酬</a:t>
                </a:r>
                <a:endParaRPr kumimoji="1" lang="ja-JP" altLang="en-US" sz="600" dirty="0"/>
              </a:p>
            </p:txBody>
          </p:sp>
        </mc:Choice>
        <mc:Fallback xmlns="">
          <p:sp>
            <p:nvSpPr>
              <p:cNvPr id="93" name="テキスト ボックス 9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4112" y="3782184"/>
                <a:ext cx="886935" cy="369332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4" name="正方形/長方形 93"/>
          <p:cNvSpPr/>
          <p:nvPr/>
        </p:nvSpPr>
        <p:spPr>
          <a:xfrm>
            <a:off x="5656831" y="4539551"/>
            <a:ext cx="70277" cy="7109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95" name="正方形/長方形 94"/>
          <p:cNvSpPr/>
          <p:nvPr/>
        </p:nvSpPr>
        <p:spPr>
          <a:xfrm>
            <a:off x="5285761" y="4539551"/>
            <a:ext cx="70277" cy="7109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96" name="正方形/長方形 95"/>
          <p:cNvSpPr/>
          <p:nvPr/>
        </p:nvSpPr>
        <p:spPr>
          <a:xfrm>
            <a:off x="5758500" y="4539551"/>
            <a:ext cx="85036" cy="71095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97" name="正方形/長方形 96"/>
          <p:cNvSpPr/>
          <p:nvPr/>
        </p:nvSpPr>
        <p:spPr>
          <a:xfrm>
            <a:off x="5172722" y="4539551"/>
            <a:ext cx="85036" cy="71095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98" name="正方形/長方形 97"/>
          <p:cNvSpPr/>
          <p:nvPr/>
        </p:nvSpPr>
        <p:spPr>
          <a:xfrm>
            <a:off x="8701761" y="84511"/>
            <a:ext cx="102894" cy="13854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99" name="正方形/長方形 98"/>
          <p:cNvSpPr/>
          <p:nvPr/>
        </p:nvSpPr>
        <p:spPr>
          <a:xfrm>
            <a:off x="9631576" y="207354"/>
            <a:ext cx="70277" cy="7109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00" name="正方形/長方形 99"/>
          <p:cNvSpPr/>
          <p:nvPr/>
        </p:nvSpPr>
        <p:spPr>
          <a:xfrm>
            <a:off x="10429553" y="82134"/>
            <a:ext cx="90000" cy="13854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01" name="正方形/長方形 100"/>
          <p:cNvSpPr/>
          <p:nvPr/>
        </p:nvSpPr>
        <p:spPr>
          <a:xfrm>
            <a:off x="10276710" y="84513"/>
            <a:ext cx="102894" cy="138545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02" name="正方形/長方形 101"/>
          <p:cNvSpPr/>
          <p:nvPr/>
        </p:nvSpPr>
        <p:spPr>
          <a:xfrm>
            <a:off x="10145457" y="84513"/>
            <a:ext cx="85036" cy="13854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03" name="正方形/長方形 102"/>
          <p:cNvSpPr/>
          <p:nvPr/>
        </p:nvSpPr>
        <p:spPr>
          <a:xfrm>
            <a:off x="10920440" y="84512"/>
            <a:ext cx="90000" cy="13854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04" name="正方形/長方形 103"/>
          <p:cNvSpPr/>
          <p:nvPr/>
        </p:nvSpPr>
        <p:spPr>
          <a:xfrm>
            <a:off x="9735045" y="207354"/>
            <a:ext cx="70277" cy="7109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05" name="正方形/長方形 104"/>
          <p:cNvSpPr/>
          <p:nvPr/>
        </p:nvSpPr>
        <p:spPr>
          <a:xfrm>
            <a:off x="9357625" y="207354"/>
            <a:ext cx="70277" cy="7109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06" name="正方形/長方形 105"/>
          <p:cNvSpPr/>
          <p:nvPr/>
        </p:nvSpPr>
        <p:spPr>
          <a:xfrm>
            <a:off x="9836714" y="207354"/>
            <a:ext cx="85036" cy="71095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07" name="正方形/長方形 106"/>
          <p:cNvSpPr/>
          <p:nvPr/>
        </p:nvSpPr>
        <p:spPr>
          <a:xfrm>
            <a:off x="9244586" y="207354"/>
            <a:ext cx="85036" cy="71095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08" name="正方形/長方形 107"/>
          <p:cNvSpPr/>
          <p:nvPr/>
        </p:nvSpPr>
        <p:spPr>
          <a:xfrm>
            <a:off x="8701761" y="355014"/>
            <a:ext cx="102894" cy="13854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09" name="正方形/長方形 108"/>
          <p:cNvSpPr/>
          <p:nvPr/>
        </p:nvSpPr>
        <p:spPr>
          <a:xfrm>
            <a:off x="9631576" y="477857"/>
            <a:ext cx="70277" cy="7109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10" name="正方形/長方形 109"/>
          <p:cNvSpPr/>
          <p:nvPr/>
        </p:nvSpPr>
        <p:spPr>
          <a:xfrm>
            <a:off x="10429553" y="352637"/>
            <a:ext cx="90000" cy="13854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11" name="正方形/長方形 110"/>
          <p:cNvSpPr/>
          <p:nvPr/>
        </p:nvSpPr>
        <p:spPr>
          <a:xfrm>
            <a:off x="10276710" y="355016"/>
            <a:ext cx="102894" cy="138545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12" name="正方形/長方形 111"/>
          <p:cNvSpPr/>
          <p:nvPr/>
        </p:nvSpPr>
        <p:spPr>
          <a:xfrm>
            <a:off x="10145457" y="355016"/>
            <a:ext cx="85036" cy="13854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13" name="正方形/長方形 112"/>
          <p:cNvSpPr/>
          <p:nvPr/>
        </p:nvSpPr>
        <p:spPr>
          <a:xfrm>
            <a:off x="10920440" y="355015"/>
            <a:ext cx="90000" cy="13854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14" name="正方形/長方形 113"/>
          <p:cNvSpPr/>
          <p:nvPr/>
        </p:nvSpPr>
        <p:spPr>
          <a:xfrm>
            <a:off x="9735045" y="477857"/>
            <a:ext cx="70277" cy="7109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15" name="正方形/長方形 114"/>
          <p:cNvSpPr/>
          <p:nvPr/>
        </p:nvSpPr>
        <p:spPr>
          <a:xfrm>
            <a:off x="9357625" y="477857"/>
            <a:ext cx="70277" cy="7109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16" name="正方形/長方形 115"/>
          <p:cNvSpPr/>
          <p:nvPr/>
        </p:nvSpPr>
        <p:spPr>
          <a:xfrm>
            <a:off x="9836714" y="477857"/>
            <a:ext cx="85036" cy="71095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17" name="正方形/長方形 116"/>
          <p:cNvSpPr/>
          <p:nvPr/>
        </p:nvSpPr>
        <p:spPr>
          <a:xfrm>
            <a:off x="9244586" y="477857"/>
            <a:ext cx="85036" cy="71095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18" name="正方形/長方形 117"/>
          <p:cNvSpPr/>
          <p:nvPr/>
        </p:nvSpPr>
        <p:spPr>
          <a:xfrm>
            <a:off x="8701761" y="859355"/>
            <a:ext cx="102894" cy="13854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19" name="正方形/長方形 118"/>
          <p:cNvSpPr/>
          <p:nvPr/>
        </p:nvSpPr>
        <p:spPr>
          <a:xfrm>
            <a:off x="9609259" y="982198"/>
            <a:ext cx="165711" cy="7109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20" name="正方形/長方形 119"/>
          <p:cNvSpPr/>
          <p:nvPr/>
        </p:nvSpPr>
        <p:spPr>
          <a:xfrm>
            <a:off x="10457466" y="856978"/>
            <a:ext cx="192924" cy="13854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21" name="正方形/長方形 120"/>
          <p:cNvSpPr/>
          <p:nvPr/>
        </p:nvSpPr>
        <p:spPr>
          <a:xfrm>
            <a:off x="10317985" y="859357"/>
            <a:ext cx="102894" cy="138545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22" name="正方形/長方形 121"/>
          <p:cNvSpPr/>
          <p:nvPr/>
        </p:nvSpPr>
        <p:spPr>
          <a:xfrm>
            <a:off x="10193082" y="859357"/>
            <a:ext cx="85036" cy="13854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24" name="正方形/長方形 123"/>
          <p:cNvSpPr/>
          <p:nvPr/>
        </p:nvSpPr>
        <p:spPr>
          <a:xfrm>
            <a:off x="9801720" y="982198"/>
            <a:ext cx="70277" cy="7109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25" name="正方形/長方形 124"/>
          <p:cNvSpPr/>
          <p:nvPr/>
        </p:nvSpPr>
        <p:spPr>
          <a:xfrm>
            <a:off x="9357625" y="982198"/>
            <a:ext cx="70277" cy="7109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26" name="正方形/長方形 125"/>
          <p:cNvSpPr/>
          <p:nvPr/>
        </p:nvSpPr>
        <p:spPr>
          <a:xfrm>
            <a:off x="9897730" y="982198"/>
            <a:ext cx="77305" cy="71095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27" name="正方形/長方形 126"/>
          <p:cNvSpPr/>
          <p:nvPr/>
        </p:nvSpPr>
        <p:spPr>
          <a:xfrm>
            <a:off x="9244586" y="982198"/>
            <a:ext cx="85036" cy="71095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28" name="正方形/長方形 127"/>
          <p:cNvSpPr/>
          <p:nvPr/>
        </p:nvSpPr>
        <p:spPr>
          <a:xfrm>
            <a:off x="9359812" y="2312050"/>
            <a:ext cx="85036" cy="12595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29" name="正方形/長方形 128"/>
          <p:cNvSpPr/>
          <p:nvPr/>
        </p:nvSpPr>
        <p:spPr>
          <a:xfrm>
            <a:off x="11065470" y="2312050"/>
            <a:ext cx="85036" cy="12595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31" name="フリーフォーム 130"/>
          <p:cNvSpPr/>
          <p:nvPr/>
        </p:nvSpPr>
        <p:spPr>
          <a:xfrm>
            <a:off x="10655300" y="2470150"/>
            <a:ext cx="1189291" cy="1854200"/>
          </a:xfrm>
          <a:custGeom>
            <a:avLst/>
            <a:gdLst>
              <a:gd name="connsiteX0" fmla="*/ 0 w 1189291"/>
              <a:gd name="connsiteY0" fmla="*/ 1854200 h 1854200"/>
              <a:gd name="connsiteX1" fmla="*/ 387350 w 1189291"/>
              <a:gd name="connsiteY1" fmla="*/ 1631950 h 1854200"/>
              <a:gd name="connsiteX2" fmla="*/ 990600 w 1189291"/>
              <a:gd name="connsiteY2" fmla="*/ 1289050 h 1854200"/>
              <a:gd name="connsiteX3" fmla="*/ 1181100 w 1189291"/>
              <a:gd name="connsiteY3" fmla="*/ 755650 h 1854200"/>
              <a:gd name="connsiteX4" fmla="*/ 1136650 w 1189291"/>
              <a:gd name="connsiteY4" fmla="*/ 0 h 1854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89291" h="1854200">
                <a:moveTo>
                  <a:pt x="0" y="1854200"/>
                </a:moveTo>
                <a:lnTo>
                  <a:pt x="387350" y="1631950"/>
                </a:lnTo>
                <a:cubicBezTo>
                  <a:pt x="552450" y="1537758"/>
                  <a:pt x="858308" y="1435100"/>
                  <a:pt x="990600" y="1289050"/>
                </a:cubicBezTo>
                <a:cubicBezTo>
                  <a:pt x="1122892" y="1143000"/>
                  <a:pt x="1156758" y="970492"/>
                  <a:pt x="1181100" y="755650"/>
                </a:cubicBezTo>
                <a:cubicBezTo>
                  <a:pt x="1205442" y="540808"/>
                  <a:pt x="1171046" y="270404"/>
                  <a:pt x="1136650" y="0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2" name="テキスト ボックス 131"/>
          <p:cNvSpPr txBox="1"/>
          <p:nvPr/>
        </p:nvSpPr>
        <p:spPr>
          <a:xfrm>
            <a:off x="11249945" y="3932677"/>
            <a:ext cx="6288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700" dirty="0" smtClean="0">
                <a:solidFill>
                  <a:srgbClr val="0070C0"/>
                </a:solidFill>
              </a:rPr>
              <a:t>末端から</a:t>
            </a:r>
            <a:endParaRPr kumimoji="1" lang="en-US" altLang="ja-JP" sz="700" dirty="0" smtClean="0">
              <a:solidFill>
                <a:srgbClr val="0070C0"/>
              </a:solidFill>
            </a:endParaRPr>
          </a:p>
          <a:p>
            <a:r>
              <a:rPr lang="ja-JP" altLang="en-US" sz="700" dirty="0">
                <a:solidFill>
                  <a:srgbClr val="0070C0"/>
                </a:solidFill>
              </a:rPr>
              <a:t>解</a:t>
            </a:r>
            <a:r>
              <a:rPr lang="ja-JP" altLang="en-US" sz="700" dirty="0" smtClean="0">
                <a:solidFill>
                  <a:srgbClr val="0070C0"/>
                </a:solidFill>
              </a:rPr>
              <a:t>く</a:t>
            </a:r>
            <a:endParaRPr kumimoji="1" lang="ja-JP" altLang="en-US" sz="700" dirty="0">
              <a:solidFill>
                <a:srgbClr val="0070C0"/>
              </a:solidFill>
            </a:endParaRPr>
          </a:p>
        </p:txBody>
      </p:sp>
      <p:sp>
        <p:nvSpPr>
          <p:cNvPr id="133" name="正方形/長方形 132"/>
          <p:cNvSpPr/>
          <p:nvPr/>
        </p:nvSpPr>
        <p:spPr>
          <a:xfrm>
            <a:off x="5282851" y="2154948"/>
            <a:ext cx="63888" cy="86025"/>
          </a:xfrm>
          <a:prstGeom prst="rect">
            <a:avLst/>
          </a:prstGeom>
          <a:noFill/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34" name="正方形/長方形 133"/>
          <p:cNvSpPr/>
          <p:nvPr/>
        </p:nvSpPr>
        <p:spPr>
          <a:xfrm>
            <a:off x="6608085" y="4445796"/>
            <a:ext cx="63888" cy="86025"/>
          </a:xfrm>
          <a:prstGeom prst="rect">
            <a:avLst/>
          </a:prstGeom>
          <a:noFill/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35" name="正方形/長方形 134"/>
          <p:cNvSpPr/>
          <p:nvPr/>
        </p:nvSpPr>
        <p:spPr>
          <a:xfrm>
            <a:off x="10685613" y="121329"/>
            <a:ext cx="63888" cy="86025"/>
          </a:xfrm>
          <a:prstGeom prst="rect">
            <a:avLst/>
          </a:prstGeom>
          <a:noFill/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36" name="正方形/長方形 135"/>
          <p:cNvSpPr/>
          <p:nvPr/>
        </p:nvSpPr>
        <p:spPr>
          <a:xfrm>
            <a:off x="10693233" y="380409"/>
            <a:ext cx="63888" cy="86025"/>
          </a:xfrm>
          <a:prstGeom prst="rect">
            <a:avLst/>
          </a:prstGeom>
          <a:noFill/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37" name="正方形/長方形 136"/>
          <p:cNvSpPr/>
          <p:nvPr/>
        </p:nvSpPr>
        <p:spPr>
          <a:xfrm>
            <a:off x="1500457" y="4162346"/>
            <a:ext cx="63888" cy="86025"/>
          </a:xfrm>
          <a:prstGeom prst="rect">
            <a:avLst/>
          </a:prstGeom>
          <a:noFill/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41" name="正方形/長方形 140"/>
          <p:cNvSpPr/>
          <p:nvPr/>
        </p:nvSpPr>
        <p:spPr>
          <a:xfrm>
            <a:off x="1066387" y="3252149"/>
            <a:ext cx="102894" cy="138545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42" name="正方形/長方形 141"/>
          <p:cNvSpPr/>
          <p:nvPr/>
        </p:nvSpPr>
        <p:spPr>
          <a:xfrm>
            <a:off x="941484" y="3252149"/>
            <a:ext cx="85036" cy="13854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43" name="正方形/長方形 142"/>
          <p:cNvSpPr/>
          <p:nvPr/>
        </p:nvSpPr>
        <p:spPr>
          <a:xfrm>
            <a:off x="717469" y="3252149"/>
            <a:ext cx="182282" cy="13854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44" name="正方形/長方形 143"/>
          <p:cNvSpPr/>
          <p:nvPr/>
        </p:nvSpPr>
        <p:spPr>
          <a:xfrm>
            <a:off x="3737677" y="3077544"/>
            <a:ext cx="93540" cy="138545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45" name="正方形/長方形 144"/>
          <p:cNvSpPr/>
          <p:nvPr/>
        </p:nvSpPr>
        <p:spPr>
          <a:xfrm>
            <a:off x="3858922" y="3077544"/>
            <a:ext cx="85036" cy="13854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46" name="正方形/長方形 145"/>
          <p:cNvSpPr/>
          <p:nvPr/>
        </p:nvSpPr>
        <p:spPr>
          <a:xfrm>
            <a:off x="239104" y="3252149"/>
            <a:ext cx="182282" cy="13854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685725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図 32"/>
          <p:cNvPicPr>
            <a:picLocks noChangeAspect="1"/>
          </p:cNvPicPr>
          <p:nvPr/>
        </p:nvPicPr>
        <p:blipFill rotWithShape="1">
          <a:blip r:embed="rId2"/>
          <a:srcRect t="37021"/>
          <a:stretch/>
        </p:blipFill>
        <p:spPr>
          <a:xfrm>
            <a:off x="22663" y="2395452"/>
            <a:ext cx="4024339" cy="2107104"/>
          </a:xfrm>
          <a:prstGeom prst="rect">
            <a:avLst/>
          </a:prstGeom>
        </p:spPr>
      </p:pic>
      <p:pic>
        <p:nvPicPr>
          <p:cNvPr id="2" name="図 1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7210" y="2019075"/>
            <a:ext cx="1970720" cy="354046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38100"/>
            <a:ext cx="4024339" cy="686505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2"/>
          <a:srcRect b="66540"/>
          <a:stretch/>
        </p:blipFill>
        <p:spPr>
          <a:xfrm>
            <a:off x="1" y="748402"/>
            <a:ext cx="4024339" cy="1119476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3831" y="0"/>
            <a:ext cx="4024339" cy="1436137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83831" y="1436137"/>
            <a:ext cx="4024339" cy="5460476"/>
          </a:xfrm>
          <a:prstGeom prst="rect">
            <a:avLst/>
          </a:prstGeom>
        </p:spPr>
      </p:pic>
      <p:sp>
        <p:nvSpPr>
          <p:cNvPr id="14" name="正方形/長方形 13"/>
          <p:cNvSpPr/>
          <p:nvPr/>
        </p:nvSpPr>
        <p:spPr>
          <a:xfrm>
            <a:off x="2079446" y="2577267"/>
            <a:ext cx="124501" cy="13854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1778450" y="1458945"/>
            <a:ext cx="182282" cy="13854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1635133" y="1461324"/>
            <a:ext cx="102894" cy="138545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1503880" y="1461324"/>
            <a:ext cx="85036" cy="13854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2357028" y="1458945"/>
            <a:ext cx="102894" cy="138545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2034833" y="1458945"/>
            <a:ext cx="93540" cy="13854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616394" y="1458945"/>
            <a:ext cx="70277" cy="138545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29" name="正方形/長方形 28"/>
          <p:cNvSpPr/>
          <p:nvPr/>
        </p:nvSpPr>
        <p:spPr>
          <a:xfrm>
            <a:off x="520410" y="1458945"/>
            <a:ext cx="58080" cy="13854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30" name="正方形/長方形 29"/>
          <p:cNvSpPr/>
          <p:nvPr/>
        </p:nvSpPr>
        <p:spPr>
          <a:xfrm>
            <a:off x="1291277" y="1489325"/>
            <a:ext cx="63888" cy="86025"/>
          </a:xfrm>
          <a:prstGeom prst="rect">
            <a:avLst/>
          </a:prstGeom>
          <a:noFill/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3" name="四角形吹き出し 2"/>
          <p:cNvSpPr/>
          <p:nvPr/>
        </p:nvSpPr>
        <p:spPr>
          <a:xfrm>
            <a:off x="2847546" y="2017821"/>
            <a:ext cx="1142642" cy="275023"/>
          </a:xfrm>
          <a:prstGeom prst="wedgeRectCallout">
            <a:avLst>
              <a:gd name="adj1" fmla="val -59530"/>
              <a:gd name="adj2" fmla="val -5907"/>
            </a:avLst>
          </a:prstGeom>
          <a:solidFill>
            <a:schemeClr val="bg1"/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dirty="0" smtClean="0">
                <a:solidFill>
                  <a:srgbClr val="FF0000"/>
                </a:solidFill>
              </a:rPr>
              <a:t>a</a:t>
            </a:r>
            <a:r>
              <a:rPr kumimoji="1" lang="ja-JP" altLang="en-US" sz="800" dirty="0" smtClean="0">
                <a:solidFill>
                  <a:srgbClr val="FF0000"/>
                </a:solidFill>
              </a:rPr>
              <a:t>の入力は</a:t>
            </a:r>
            <a:r>
              <a:rPr kumimoji="1" lang="ja-JP" altLang="en-US" sz="800" dirty="0" err="1" smtClean="0">
                <a:solidFill>
                  <a:srgbClr val="FF0000"/>
                </a:solidFill>
              </a:rPr>
              <a:t>無し</a:t>
            </a:r>
            <a:r>
              <a:rPr kumimoji="1" lang="ja-JP" altLang="en-US" sz="800" dirty="0" smtClean="0">
                <a:solidFill>
                  <a:srgbClr val="FF0000"/>
                </a:solidFill>
              </a:rPr>
              <a:t>。</a:t>
            </a:r>
            <a:endParaRPr kumimoji="1" lang="en-US" altLang="ja-JP" sz="800" dirty="0" smtClean="0">
              <a:solidFill>
                <a:srgbClr val="FF0000"/>
              </a:solidFill>
            </a:endParaRPr>
          </a:p>
          <a:p>
            <a:pPr algn="ctr"/>
            <a:r>
              <a:rPr lang="ja-JP" altLang="en-US" sz="800" dirty="0" smtClean="0">
                <a:solidFill>
                  <a:srgbClr val="FF0000"/>
                </a:solidFill>
              </a:rPr>
              <a:t>初期行動は確率的。</a:t>
            </a:r>
            <a:endParaRPr kumimoji="1" lang="ja-JP" altLang="en-US" sz="800" dirty="0">
              <a:solidFill>
                <a:srgbClr val="FF0000"/>
              </a:solidFill>
            </a:endParaRPr>
          </a:p>
        </p:txBody>
      </p:sp>
      <p:sp>
        <p:nvSpPr>
          <p:cNvPr id="34" name="四角形吹き出し 33"/>
          <p:cNvSpPr/>
          <p:nvPr/>
        </p:nvSpPr>
        <p:spPr>
          <a:xfrm>
            <a:off x="1355165" y="1683915"/>
            <a:ext cx="1484447" cy="275023"/>
          </a:xfrm>
          <a:prstGeom prst="wedgeRectCallout">
            <a:avLst>
              <a:gd name="adj1" fmla="val 32078"/>
              <a:gd name="adj2" fmla="val -78711"/>
            </a:avLst>
          </a:prstGeom>
          <a:solidFill>
            <a:schemeClr val="bg1"/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dirty="0" smtClean="0">
                <a:solidFill>
                  <a:srgbClr val="FF0000"/>
                </a:solidFill>
              </a:rPr>
              <a:t>a</a:t>
            </a:r>
            <a:r>
              <a:rPr kumimoji="1" lang="ja-JP" altLang="en-US" sz="800" dirty="0" smtClean="0">
                <a:solidFill>
                  <a:srgbClr val="FF0000"/>
                </a:solidFill>
              </a:rPr>
              <a:t>の入力有り。</a:t>
            </a:r>
            <a:endParaRPr kumimoji="1" lang="en-US" altLang="ja-JP" sz="800" dirty="0" smtClean="0">
              <a:solidFill>
                <a:srgbClr val="FF0000"/>
              </a:solidFill>
            </a:endParaRPr>
          </a:p>
          <a:p>
            <a:pPr algn="ctr"/>
            <a:r>
              <a:rPr lang="ja-JP" altLang="en-US" sz="800" dirty="0" smtClean="0">
                <a:solidFill>
                  <a:srgbClr val="FF0000"/>
                </a:solidFill>
              </a:rPr>
              <a:t>初期行動を明示的に指定。</a:t>
            </a:r>
            <a:endParaRPr kumimoji="1" lang="ja-JP" altLang="en-US" sz="800" dirty="0">
              <a:solidFill>
                <a:srgbClr val="FF0000"/>
              </a:solidFill>
            </a:endParaRPr>
          </a:p>
        </p:txBody>
      </p:sp>
      <p:sp>
        <p:nvSpPr>
          <p:cNvPr id="31" name="正方形/長方形 30"/>
          <p:cNvSpPr/>
          <p:nvPr/>
        </p:nvSpPr>
        <p:spPr>
          <a:xfrm>
            <a:off x="2370682" y="2410502"/>
            <a:ext cx="70277" cy="138545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32" name="正方形/長方形 31"/>
          <p:cNvSpPr/>
          <p:nvPr/>
        </p:nvSpPr>
        <p:spPr>
          <a:xfrm>
            <a:off x="1731762" y="2410502"/>
            <a:ext cx="58080" cy="13854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35" name="正方形/長方形 34"/>
          <p:cNvSpPr/>
          <p:nvPr/>
        </p:nvSpPr>
        <p:spPr>
          <a:xfrm>
            <a:off x="585007" y="3998450"/>
            <a:ext cx="200510" cy="13854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36" name="正方形/長方形 35"/>
          <p:cNvSpPr/>
          <p:nvPr/>
        </p:nvSpPr>
        <p:spPr>
          <a:xfrm>
            <a:off x="168753" y="3998449"/>
            <a:ext cx="200510" cy="13854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37" name="正方形/長方形 36"/>
          <p:cNvSpPr/>
          <p:nvPr/>
        </p:nvSpPr>
        <p:spPr>
          <a:xfrm>
            <a:off x="4335061" y="748402"/>
            <a:ext cx="200510" cy="13854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3683436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"/>
            <a:ext cx="4024338" cy="5799781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/>
          <a:srcRect b="5518"/>
          <a:stretch/>
        </p:blipFill>
        <p:spPr>
          <a:xfrm>
            <a:off x="4083832" y="1"/>
            <a:ext cx="4024338" cy="5524499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4"/>
          <a:srcRect t="5915"/>
          <a:stretch/>
        </p:blipFill>
        <p:spPr>
          <a:xfrm>
            <a:off x="8167663" y="93345"/>
            <a:ext cx="4024338" cy="5575516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7663" y="5125506"/>
            <a:ext cx="4024338" cy="2280458"/>
          </a:xfrm>
          <a:prstGeom prst="rect">
            <a:avLst/>
          </a:prstGeom>
        </p:spPr>
      </p:pic>
      <p:sp>
        <p:nvSpPr>
          <p:cNvPr id="22" name="正方形/長方形 21"/>
          <p:cNvSpPr/>
          <p:nvPr/>
        </p:nvSpPr>
        <p:spPr>
          <a:xfrm>
            <a:off x="290572" y="3568214"/>
            <a:ext cx="165711" cy="13854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343878" y="3740904"/>
            <a:ext cx="124501" cy="13854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646545" y="3568214"/>
            <a:ext cx="165711" cy="13854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699851" y="3740904"/>
            <a:ext cx="124501" cy="13854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1007281" y="3568214"/>
            <a:ext cx="165711" cy="13854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1060587" y="3740904"/>
            <a:ext cx="124501" cy="13854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2150576" y="3429669"/>
            <a:ext cx="165711" cy="13854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29" name="正方形/長方形 28"/>
          <p:cNvSpPr/>
          <p:nvPr/>
        </p:nvSpPr>
        <p:spPr>
          <a:xfrm>
            <a:off x="2150576" y="3610011"/>
            <a:ext cx="165711" cy="13854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30" name="正方形/長方形 29"/>
          <p:cNvSpPr/>
          <p:nvPr/>
        </p:nvSpPr>
        <p:spPr>
          <a:xfrm>
            <a:off x="2532816" y="3284095"/>
            <a:ext cx="182282" cy="1145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31" name="正方形/長方形 30"/>
          <p:cNvSpPr/>
          <p:nvPr/>
        </p:nvSpPr>
        <p:spPr>
          <a:xfrm>
            <a:off x="3099825" y="3284095"/>
            <a:ext cx="182282" cy="1145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32" name="正方形/長方形 31"/>
          <p:cNvSpPr/>
          <p:nvPr/>
        </p:nvSpPr>
        <p:spPr>
          <a:xfrm>
            <a:off x="2678557" y="3458852"/>
            <a:ext cx="136951" cy="1145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33" name="正方形/長方形 32"/>
          <p:cNvSpPr/>
          <p:nvPr/>
        </p:nvSpPr>
        <p:spPr>
          <a:xfrm>
            <a:off x="3245566" y="3458852"/>
            <a:ext cx="136951" cy="1145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34" name="正方形/長方形 33"/>
          <p:cNvSpPr/>
          <p:nvPr/>
        </p:nvSpPr>
        <p:spPr>
          <a:xfrm>
            <a:off x="2678557" y="3635027"/>
            <a:ext cx="136951" cy="1145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35" name="正方形/長方形 34"/>
          <p:cNvSpPr/>
          <p:nvPr/>
        </p:nvSpPr>
        <p:spPr>
          <a:xfrm>
            <a:off x="3245566" y="3635027"/>
            <a:ext cx="136951" cy="1145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36" name="正方形/長方形 35"/>
          <p:cNvSpPr/>
          <p:nvPr/>
        </p:nvSpPr>
        <p:spPr>
          <a:xfrm>
            <a:off x="2520107" y="3458852"/>
            <a:ext cx="124501" cy="1145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37" name="正方形/長方形 36"/>
          <p:cNvSpPr/>
          <p:nvPr/>
        </p:nvSpPr>
        <p:spPr>
          <a:xfrm>
            <a:off x="3087116" y="3458852"/>
            <a:ext cx="124501" cy="1145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38" name="正方形/長方形 37"/>
          <p:cNvSpPr/>
          <p:nvPr/>
        </p:nvSpPr>
        <p:spPr>
          <a:xfrm>
            <a:off x="2520107" y="3635027"/>
            <a:ext cx="124501" cy="1145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39" name="正方形/長方形 38"/>
          <p:cNvSpPr/>
          <p:nvPr/>
        </p:nvSpPr>
        <p:spPr>
          <a:xfrm>
            <a:off x="3087116" y="3635027"/>
            <a:ext cx="124501" cy="1145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40" name="正方形/長方形 39"/>
          <p:cNvSpPr/>
          <p:nvPr/>
        </p:nvSpPr>
        <p:spPr>
          <a:xfrm>
            <a:off x="3361794" y="2479520"/>
            <a:ext cx="93540" cy="138545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41" name="正方形/長方形 40"/>
          <p:cNvSpPr/>
          <p:nvPr/>
        </p:nvSpPr>
        <p:spPr>
          <a:xfrm>
            <a:off x="2410461" y="2479520"/>
            <a:ext cx="85036" cy="13854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42" name="正方形/長方形 41"/>
          <p:cNvSpPr/>
          <p:nvPr/>
        </p:nvSpPr>
        <p:spPr>
          <a:xfrm>
            <a:off x="896795" y="4790001"/>
            <a:ext cx="63888" cy="1145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43" name="正方形/長方形 42"/>
          <p:cNvSpPr/>
          <p:nvPr/>
        </p:nvSpPr>
        <p:spPr>
          <a:xfrm>
            <a:off x="798524" y="4790001"/>
            <a:ext cx="58080" cy="1145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44" name="正方形/長方形 43"/>
          <p:cNvSpPr/>
          <p:nvPr/>
        </p:nvSpPr>
        <p:spPr>
          <a:xfrm>
            <a:off x="343878" y="4967801"/>
            <a:ext cx="63888" cy="1145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45" name="正方形/長方形 44"/>
          <p:cNvSpPr/>
          <p:nvPr/>
        </p:nvSpPr>
        <p:spPr>
          <a:xfrm>
            <a:off x="245607" y="4967801"/>
            <a:ext cx="58080" cy="1145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2" name="テキスト ボックス 1"/>
          <p:cNvSpPr txBox="1"/>
          <p:nvPr/>
        </p:nvSpPr>
        <p:spPr>
          <a:xfrm>
            <a:off x="-30355" y="3539238"/>
            <a:ext cx="38766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700" dirty="0" smtClean="0">
                <a:solidFill>
                  <a:srgbClr val="00B050"/>
                </a:solidFill>
              </a:rPr>
              <a:t>状態</a:t>
            </a:r>
            <a:endParaRPr kumimoji="1" lang="ja-JP" altLang="en-US" sz="700" dirty="0">
              <a:solidFill>
                <a:srgbClr val="00B050"/>
              </a:solidFill>
            </a:endParaRPr>
          </a:p>
        </p:txBody>
      </p:sp>
      <p:sp>
        <p:nvSpPr>
          <p:cNvPr id="46" name="テキスト ボックス 45"/>
          <p:cNvSpPr txBox="1"/>
          <p:nvPr/>
        </p:nvSpPr>
        <p:spPr>
          <a:xfrm>
            <a:off x="1909765" y="3258797"/>
            <a:ext cx="38766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700" dirty="0" smtClean="0">
                <a:solidFill>
                  <a:srgbClr val="00B050"/>
                </a:solidFill>
              </a:rPr>
              <a:t>状態</a:t>
            </a:r>
            <a:endParaRPr kumimoji="1" lang="ja-JP" altLang="en-US" sz="700" dirty="0">
              <a:solidFill>
                <a:srgbClr val="00B050"/>
              </a:solidFill>
            </a:endParaRPr>
          </a:p>
        </p:txBody>
      </p:sp>
      <p:sp>
        <p:nvSpPr>
          <p:cNvPr id="47" name="テキスト ボックス 46"/>
          <p:cNvSpPr txBox="1"/>
          <p:nvPr/>
        </p:nvSpPr>
        <p:spPr>
          <a:xfrm>
            <a:off x="2149849" y="3236132"/>
            <a:ext cx="38766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700" dirty="0" smtClean="0">
                <a:solidFill>
                  <a:srgbClr val="FF0000"/>
                </a:solidFill>
              </a:rPr>
              <a:t>行動</a:t>
            </a:r>
            <a:endParaRPr kumimoji="1" lang="ja-JP" altLang="en-US" sz="700" dirty="0">
              <a:solidFill>
                <a:srgbClr val="FF0000"/>
              </a:solidFill>
            </a:endParaRPr>
          </a:p>
        </p:txBody>
      </p:sp>
      <p:sp>
        <p:nvSpPr>
          <p:cNvPr id="48" name="正方形/長方形 47"/>
          <p:cNvSpPr/>
          <p:nvPr/>
        </p:nvSpPr>
        <p:spPr>
          <a:xfrm>
            <a:off x="3679075" y="4777978"/>
            <a:ext cx="63888" cy="13854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49" name="正方形/長方形 48"/>
          <p:cNvSpPr/>
          <p:nvPr/>
        </p:nvSpPr>
        <p:spPr>
          <a:xfrm>
            <a:off x="5151498" y="1395390"/>
            <a:ext cx="182282" cy="1524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50" name="正方形/長方形 49"/>
          <p:cNvSpPr/>
          <p:nvPr/>
        </p:nvSpPr>
        <p:spPr>
          <a:xfrm>
            <a:off x="5715378" y="1395390"/>
            <a:ext cx="182282" cy="1524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51" name="正方形/長方形 50"/>
          <p:cNvSpPr/>
          <p:nvPr/>
        </p:nvSpPr>
        <p:spPr>
          <a:xfrm>
            <a:off x="6271993" y="1395390"/>
            <a:ext cx="182282" cy="1524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52" name="正方形/長方形 51"/>
          <p:cNvSpPr/>
          <p:nvPr/>
        </p:nvSpPr>
        <p:spPr>
          <a:xfrm>
            <a:off x="6827276" y="1395390"/>
            <a:ext cx="182282" cy="1524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53" name="正方形/長方形 52"/>
          <p:cNvSpPr/>
          <p:nvPr/>
        </p:nvSpPr>
        <p:spPr>
          <a:xfrm>
            <a:off x="4777520" y="2861911"/>
            <a:ext cx="1098000" cy="13854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54" name="正方形/長方形 53"/>
          <p:cNvSpPr/>
          <p:nvPr/>
        </p:nvSpPr>
        <p:spPr>
          <a:xfrm>
            <a:off x="6490917" y="2861911"/>
            <a:ext cx="504000" cy="138545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55" name="正方形/長方形 54"/>
          <p:cNvSpPr/>
          <p:nvPr/>
        </p:nvSpPr>
        <p:spPr>
          <a:xfrm>
            <a:off x="4582821" y="5020731"/>
            <a:ext cx="63888" cy="104091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56" name="正方形/長方形 55"/>
          <p:cNvSpPr/>
          <p:nvPr/>
        </p:nvSpPr>
        <p:spPr>
          <a:xfrm>
            <a:off x="4675006" y="5020731"/>
            <a:ext cx="58080" cy="10409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pic>
        <p:nvPicPr>
          <p:cNvPr id="57" name="図 56"/>
          <p:cNvPicPr>
            <a:picLocks noChangeAspect="1"/>
          </p:cNvPicPr>
          <p:nvPr/>
        </p:nvPicPr>
        <p:blipFill rotWithShape="1">
          <a:blip r:embed="rId3"/>
          <a:srcRect t="94482"/>
          <a:stretch/>
        </p:blipFill>
        <p:spPr>
          <a:xfrm>
            <a:off x="4083832" y="5675004"/>
            <a:ext cx="4024338" cy="322627"/>
          </a:xfrm>
          <a:prstGeom prst="rect">
            <a:avLst/>
          </a:prstGeom>
        </p:spPr>
      </p:pic>
      <p:pic>
        <p:nvPicPr>
          <p:cNvPr id="58" name="図 57"/>
          <p:cNvPicPr>
            <a:picLocks noChangeAspect="1"/>
          </p:cNvPicPr>
          <p:nvPr/>
        </p:nvPicPr>
        <p:blipFill rotWithShape="1">
          <a:blip r:embed="rId4"/>
          <a:srcRect b="96953"/>
          <a:stretch/>
        </p:blipFill>
        <p:spPr>
          <a:xfrm>
            <a:off x="4083832" y="5505795"/>
            <a:ext cx="4024338" cy="180555"/>
          </a:xfrm>
          <a:prstGeom prst="rect">
            <a:avLst/>
          </a:prstGeom>
        </p:spPr>
      </p:pic>
      <p:pic>
        <p:nvPicPr>
          <p:cNvPr id="59" name="図 5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84294" y="1"/>
            <a:ext cx="2207707" cy="143247"/>
          </a:xfrm>
          <a:prstGeom prst="rect">
            <a:avLst/>
          </a:prstGeom>
        </p:spPr>
      </p:pic>
      <p:sp>
        <p:nvSpPr>
          <p:cNvPr id="3" name="テキスト ボックス 2"/>
          <p:cNvSpPr txBox="1"/>
          <p:nvPr/>
        </p:nvSpPr>
        <p:spPr>
          <a:xfrm>
            <a:off x="8167663" y="562708"/>
            <a:ext cx="93784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000" dirty="0" smtClean="0">
                <a:solidFill>
                  <a:schemeClr val="accent2"/>
                </a:solidFill>
              </a:rPr>
              <a:t>右に行く方が</a:t>
            </a:r>
            <a:endParaRPr kumimoji="1" lang="en-US" altLang="ja-JP" sz="1000" dirty="0" smtClean="0">
              <a:solidFill>
                <a:schemeClr val="accent2"/>
              </a:solidFill>
            </a:endParaRPr>
          </a:p>
          <a:p>
            <a:r>
              <a:rPr kumimoji="1" lang="ja-JP" altLang="en-US" sz="1000" dirty="0" smtClean="0">
                <a:solidFill>
                  <a:schemeClr val="accent2"/>
                </a:solidFill>
              </a:rPr>
              <a:t>価値大</a:t>
            </a:r>
            <a:endParaRPr kumimoji="1" lang="ja-JP" altLang="en-US" sz="1000" dirty="0">
              <a:solidFill>
                <a:schemeClr val="accent2"/>
              </a:solidFill>
            </a:endParaRPr>
          </a:p>
        </p:txBody>
      </p:sp>
      <p:sp>
        <p:nvSpPr>
          <p:cNvPr id="60" name="テキスト ボックス 59"/>
          <p:cNvSpPr txBox="1"/>
          <p:nvPr/>
        </p:nvSpPr>
        <p:spPr>
          <a:xfrm>
            <a:off x="8167662" y="4668086"/>
            <a:ext cx="93784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000" dirty="0" smtClean="0">
                <a:solidFill>
                  <a:schemeClr val="accent2"/>
                </a:solidFill>
              </a:rPr>
              <a:t>右に行く方が</a:t>
            </a:r>
            <a:endParaRPr kumimoji="1" lang="en-US" altLang="ja-JP" sz="1000" dirty="0" smtClean="0">
              <a:solidFill>
                <a:schemeClr val="accent2"/>
              </a:solidFill>
            </a:endParaRPr>
          </a:p>
          <a:p>
            <a:r>
              <a:rPr kumimoji="1" lang="ja-JP" altLang="en-US" sz="1000" dirty="0" smtClean="0">
                <a:solidFill>
                  <a:schemeClr val="accent2"/>
                </a:solidFill>
              </a:rPr>
              <a:t>価値大</a:t>
            </a:r>
            <a:endParaRPr kumimoji="1" lang="ja-JP" altLang="en-US" sz="10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08006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3999865" cy="2611677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/>
          <a:srcRect b="70260"/>
          <a:stretch/>
        </p:blipFill>
        <p:spPr>
          <a:xfrm>
            <a:off x="1" y="2654577"/>
            <a:ext cx="3999865" cy="1744715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4"/>
          <a:srcRect t="63306"/>
          <a:stretch/>
        </p:blipFill>
        <p:spPr>
          <a:xfrm>
            <a:off x="8192136" y="5914"/>
            <a:ext cx="3999865" cy="2118103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92135" y="2058519"/>
            <a:ext cx="3999865" cy="3529293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 rotWithShape="1">
          <a:blip r:embed="rId3"/>
          <a:srcRect t="32865"/>
          <a:stretch/>
        </p:blipFill>
        <p:spPr>
          <a:xfrm>
            <a:off x="4096069" y="5914"/>
            <a:ext cx="3999865" cy="3938449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 rotWithShape="1">
          <a:blip r:embed="rId4"/>
          <a:srcRect b="42943"/>
          <a:stretch/>
        </p:blipFill>
        <p:spPr>
          <a:xfrm>
            <a:off x="4096069" y="3979840"/>
            <a:ext cx="3999865" cy="3293555"/>
          </a:xfrm>
          <a:prstGeom prst="rect">
            <a:avLst/>
          </a:prstGeom>
        </p:spPr>
      </p:pic>
      <p:sp>
        <p:nvSpPr>
          <p:cNvPr id="24" name="正方形/長方形 23"/>
          <p:cNvSpPr/>
          <p:nvPr/>
        </p:nvSpPr>
        <p:spPr>
          <a:xfrm>
            <a:off x="529472" y="992551"/>
            <a:ext cx="102894" cy="1145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402981" y="992551"/>
            <a:ext cx="85036" cy="1145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805960" y="992551"/>
            <a:ext cx="177495" cy="1145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667499" y="992551"/>
            <a:ext cx="93540" cy="114500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582178" y="1861150"/>
            <a:ext cx="102894" cy="1145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29" name="正方形/長方形 28"/>
          <p:cNvSpPr/>
          <p:nvPr/>
        </p:nvSpPr>
        <p:spPr>
          <a:xfrm>
            <a:off x="455687" y="1861150"/>
            <a:ext cx="85036" cy="1145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30" name="正方形/長方形 29"/>
          <p:cNvSpPr/>
          <p:nvPr/>
        </p:nvSpPr>
        <p:spPr>
          <a:xfrm>
            <a:off x="858666" y="1861150"/>
            <a:ext cx="177495" cy="1145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31" name="正方形/長方形 30"/>
          <p:cNvSpPr/>
          <p:nvPr/>
        </p:nvSpPr>
        <p:spPr>
          <a:xfrm>
            <a:off x="720205" y="1861150"/>
            <a:ext cx="93540" cy="114500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32" name="正方形/長方形 31"/>
          <p:cNvSpPr/>
          <p:nvPr/>
        </p:nvSpPr>
        <p:spPr>
          <a:xfrm>
            <a:off x="1615322" y="563832"/>
            <a:ext cx="102894" cy="1145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33" name="正方形/長方形 32"/>
          <p:cNvSpPr/>
          <p:nvPr/>
        </p:nvSpPr>
        <p:spPr>
          <a:xfrm>
            <a:off x="1215781" y="563832"/>
            <a:ext cx="85036" cy="1145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34" name="正方形/長方形 33"/>
          <p:cNvSpPr/>
          <p:nvPr/>
        </p:nvSpPr>
        <p:spPr>
          <a:xfrm>
            <a:off x="2336310" y="563832"/>
            <a:ext cx="177495" cy="1145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35" name="正方形/長方形 34"/>
          <p:cNvSpPr/>
          <p:nvPr/>
        </p:nvSpPr>
        <p:spPr>
          <a:xfrm>
            <a:off x="3258299" y="563832"/>
            <a:ext cx="93540" cy="114500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36" name="正方形/長方形 35"/>
          <p:cNvSpPr/>
          <p:nvPr/>
        </p:nvSpPr>
        <p:spPr>
          <a:xfrm>
            <a:off x="1501531" y="1267638"/>
            <a:ext cx="85036" cy="1145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37" name="正方形/長方形 36"/>
          <p:cNvSpPr/>
          <p:nvPr/>
        </p:nvSpPr>
        <p:spPr>
          <a:xfrm>
            <a:off x="587131" y="1439088"/>
            <a:ext cx="85036" cy="1145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38" name="正方形/長方形 37"/>
          <p:cNvSpPr/>
          <p:nvPr/>
        </p:nvSpPr>
        <p:spPr>
          <a:xfrm>
            <a:off x="1615831" y="2143938"/>
            <a:ext cx="85036" cy="1145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39" name="正方形/長方形 38"/>
          <p:cNvSpPr/>
          <p:nvPr/>
        </p:nvSpPr>
        <p:spPr>
          <a:xfrm>
            <a:off x="1888931" y="3689950"/>
            <a:ext cx="180000" cy="1145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40" name="正方形/長方形 39"/>
          <p:cNvSpPr/>
          <p:nvPr/>
        </p:nvSpPr>
        <p:spPr>
          <a:xfrm>
            <a:off x="1661525" y="3689950"/>
            <a:ext cx="182282" cy="1145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41" name="正方形/長方形 40"/>
          <p:cNvSpPr/>
          <p:nvPr/>
        </p:nvSpPr>
        <p:spPr>
          <a:xfrm>
            <a:off x="2351045" y="3689950"/>
            <a:ext cx="285859" cy="1145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42" name="正方形/長方形 41"/>
          <p:cNvSpPr/>
          <p:nvPr/>
        </p:nvSpPr>
        <p:spPr>
          <a:xfrm>
            <a:off x="2108506" y="3689950"/>
            <a:ext cx="200510" cy="114500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2" name="テキスト ボックス 1"/>
          <p:cNvSpPr txBox="1"/>
          <p:nvPr/>
        </p:nvSpPr>
        <p:spPr>
          <a:xfrm>
            <a:off x="1086206" y="3491622"/>
            <a:ext cx="89272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700" dirty="0" smtClean="0">
                <a:solidFill>
                  <a:srgbClr val="9933FF"/>
                </a:solidFill>
              </a:rPr>
              <a:t>単一のエピソード</a:t>
            </a:r>
            <a:endParaRPr kumimoji="1" lang="ja-JP" altLang="en-US" sz="700" dirty="0">
              <a:solidFill>
                <a:srgbClr val="9933FF"/>
              </a:solidFill>
            </a:endParaRPr>
          </a:p>
        </p:txBody>
      </p:sp>
      <p:sp>
        <p:nvSpPr>
          <p:cNvPr id="43" name="テキスト ボックス 42"/>
          <p:cNvSpPr txBox="1"/>
          <p:nvPr/>
        </p:nvSpPr>
        <p:spPr>
          <a:xfrm>
            <a:off x="118036" y="3491622"/>
            <a:ext cx="89272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700" dirty="0" smtClean="0">
                <a:solidFill>
                  <a:srgbClr val="9933FF"/>
                </a:solidFill>
              </a:rPr>
              <a:t>エピソードの集合</a:t>
            </a:r>
            <a:endParaRPr kumimoji="1" lang="ja-JP" altLang="en-US" sz="700" dirty="0">
              <a:solidFill>
                <a:srgbClr val="9933FF"/>
              </a:solidFill>
            </a:endParaRPr>
          </a:p>
        </p:txBody>
      </p:sp>
      <p:sp>
        <p:nvSpPr>
          <p:cNvPr id="44" name="正方形/長方形 43"/>
          <p:cNvSpPr/>
          <p:nvPr/>
        </p:nvSpPr>
        <p:spPr>
          <a:xfrm>
            <a:off x="1282363" y="3689950"/>
            <a:ext cx="150646" cy="114500"/>
          </a:xfrm>
          <a:prstGeom prst="rect">
            <a:avLst/>
          </a:prstGeom>
          <a:noFill/>
          <a:ln w="6350">
            <a:solidFill>
              <a:srgbClr val="993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45" name="正方形/長方形 44"/>
          <p:cNvSpPr/>
          <p:nvPr/>
        </p:nvSpPr>
        <p:spPr>
          <a:xfrm>
            <a:off x="328500" y="3677327"/>
            <a:ext cx="150646" cy="114500"/>
          </a:xfrm>
          <a:prstGeom prst="rect">
            <a:avLst/>
          </a:prstGeom>
          <a:noFill/>
          <a:ln w="6350">
            <a:solidFill>
              <a:srgbClr val="993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46" name="正方形/長方形 45"/>
          <p:cNvSpPr/>
          <p:nvPr/>
        </p:nvSpPr>
        <p:spPr>
          <a:xfrm>
            <a:off x="672837" y="3678740"/>
            <a:ext cx="136951" cy="125950"/>
          </a:xfrm>
          <a:prstGeom prst="rect">
            <a:avLst/>
          </a:prstGeom>
          <a:noFill/>
          <a:ln w="6350">
            <a:solidFill>
              <a:srgbClr val="993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47" name="正方形/長方形 46"/>
          <p:cNvSpPr/>
          <p:nvPr/>
        </p:nvSpPr>
        <p:spPr>
          <a:xfrm>
            <a:off x="5869955" y="2345256"/>
            <a:ext cx="182282" cy="13854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48" name="正方形/長方形 47"/>
          <p:cNvSpPr/>
          <p:nvPr/>
        </p:nvSpPr>
        <p:spPr>
          <a:xfrm>
            <a:off x="5721874" y="2347635"/>
            <a:ext cx="102894" cy="138545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49" name="正方形/長方形 48"/>
          <p:cNvSpPr/>
          <p:nvPr/>
        </p:nvSpPr>
        <p:spPr>
          <a:xfrm>
            <a:off x="5597764" y="2347635"/>
            <a:ext cx="85036" cy="13854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50" name="正方形/長方形 49"/>
          <p:cNvSpPr/>
          <p:nvPr/>
        </p:nvSpPr>
        <p:spPr>
          <a:xfrm>
            <a:off x="6450538" y="2345256"/>
            <a:ext cx="102894" cy="138545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51" name="正方形/長方形 50"/>
          <p:cNvSpPr/>
          <p:nvPr/>
        </p:nvSpPr>
        <p:spPr>
          <a:xfrm>
            <a:off x="6129293" y="2345256"/>
            <a:ext cx="93540" cy="13854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52" name="正方形/長方形 51"/>
          <p:cNvSpPr/>
          <p:nvPr/>
        </p:nvSpPr>
        <p:spPr>
          <a:xfrm>
            <a:off x="4704460" y="2345256"/>
            <a:ext cx="70277" cy="138545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53" name="正方形/長方形 52"/>
          <p:cNvSpPr/>
          <p:nvPr/>
        </p:nvSpPr>
        <p:spPr>
          <a:xfrm>
            <a:off x="4612068" y="2345256"/>
            <a:ext cx="58080" cy="13854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54" name="正方形/長方形 53"/>
          <p:cNvSpPr/>
          <p:nvPr/>
        </p:nvSpPr>
        <p:spPr>
          <a:xfrm>
            <a:off x="5378696" y="2378594"/>
            <a:ext cx="77305" cy="105207"/>
          </a:xfrm>
          <a:prstGeom prst="rect">
            <a:avLst/>
          </a:prstGeom>
          <a:noFill/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55" name="正方形/長方形 54"/>
          <p:cNvSpPr/>
          <p:nvPr/>
        </p:nvSpPr>
        <p:spPr>
          <a:xfrm>
            <a:off x="5977313" y="2738163"/>
            <a:ext cx="77305" cy="105207"/>
          </a:xfrm>
          <a:prstGeom prst="rect">
            <a:avLst/>
          </a:prstGeom>
          <a:noFill/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57" name="正方形/長方形 56"/>
          <p:cNvSpPr/>
          <p:nvPr/>
        </p:nvSpPr>
        <p:spPr>
          <a:xfrm>
            <a:off x="6333453" y="2721727"/>
            <a:ext cx="182282" cy="114500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58" name="正方形/長方形 57"/>
          <p:cNvSpPr/>
          <p:nvPr/>
        </p:nvSpPr>
        <p:spPr>
          <a:xfrm>
            <a:off x="6923664" y="2704825"/>
            <a:ext cx="70277" cy="138545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59" name="正方形/長方形 58"/>
          <p:cNvSpPr/>
          <p:nvPr/>
        </p:nvSpPr>
        <p:spPr>
          <a:xfrm>
            <a:off x="6831272" y="2704825"/>
            <a:ext cx="58080" cy="13854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60" name="正方形/長方形 59"/>
          <p:cNvSpPr/>
          <p:nvPr/>
        </p:nvSpPr>
        <p:spPr>
          <a:xfrm>
            <a:off x="6254652" y="2740250"/>
            <a:ext cx="43636" cy="53415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61" name="正方形/長方形 60"/>
          <p:cNvSpPr/>
          <p:nvPr/>
        </p:nvSpPr>
        <p:spPr>
          <a:xfrm>
            <a:off x="6198623" y="2740250"/>
            <a:ext cx="39669" cy="5341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62" name="正方形/長方形 61"/>
          <p:cNvSpPr/>
          <p:nvPr/>
        </p:nvSpPr>
        <p:spPr>
          <a:xfrm>
            <a:off x="5885291" y="2909319"/>
            <a:ext cx="43636" cy="53415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63" name="正方形/長方形 62"/>
          <p:cNvSpPr/>
          <p:nvPr/>
        </p:nvSpPr>
        <p:spPr>
          <a:xfrm>
            <a:off x="5829262" y="2909319"/>
            <a:ext cx="39669" cy="5341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64" name="正方形/長方形 63"/>
          <p:cNvSpPr/>
          <p:nvPr/>
        </p:nvSpPr>
        <p:spPr>
          <a:xfrm>
            <a:off x="5588240" y="2909319"/>
            <a:ext cx="43636" cy="53415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65" name="正方形/長方形 64"/>
          <p:cNvSpPr/>
          <p:nvPr/>
        </p:nvSpPr>
        <p:spPr>
          <a:xfrm>
            <a:off x="5532211" y="2909319"/>
            <a:ext cx="39669" cy="5341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66" name="正方形/長方形 65"/>
          <p:cNvSpPr/>
          <p:nvPr/>
        </p:nvSpPr>
        <p:spPr>
          <a:xfrm>
            <a:off x="5159815" y="2857995"/>
            <a:ext cx="48000" cy="58757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67" name="正方形/長方形 66"/>
          <p:cNvSpPr/>
          <p:nvPr/>
        </p:nvSpPr>
        <p:spPr>
          <a:xfrm>
            <a:off x="5103984" y="2857995"/>
            <a:ext cx="43636" cy="58757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68" name="正方形/長方形 67"/>
          <p:cNvSpPr/>
          <p:nvPr/>
        </p:nvSpPr>
        <p:spPr>
          <a:xfrm>
            <a:off x="5926546" y="3092763"/>
            <a:ext cx="70277" cy="104091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69" name="正方形/長方形 68"/>
          <p:cNvSpPr/>
          <p:nvPr/>
        </p:nvSpPr>
        <p:spPr>
          <a:xfrm>
            <a:off x="5834154" y="3092763"/>
            <a:ext cx="58080" cy="10409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70" name="正方形/長方形 69"/>
          <p:cNvSpPr/>
          <p:nvPr/>
        </p:nvSpPr>
        <p:spPr>
          <a:xfrm>
            <a:off x="5326471" y="3268975"/>
            <a:ext cx="70277" cy="104091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71" name="正方形/長方形 70"/>
          <p:cNvSpPr/>
          <p:nvPr/>
        </p:nvSpPr>
        <p:spPr>
          <a:xfrm>
            <a:off x="5234079" y="3268975"/>
            <a:ext cx="58080" cy="10409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72" name="正方形/長方形 71"/>
          <p:cNvSpPr/>
          <p:nvPr/>
        </p:nvSpPr>
        <p:spPr>
          <a:xfrm>
            <a:off x="7757727" y="3268975"/>
            <a:ext cx="70277" cy="104091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73" name="正方形/長方形 72"/>
          <p:cNvSpPr/>
          <p:nvPr/>
        </p:nvSpPr>
        <p:spPr>
          <a:xfrm>
            <a:off x="7665335" y="3268975"/>
            <a:ext cx="58080" cy="10409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74" name="正方形/長方形 73"/>
          <p:cNvSpPr/>
          <p:nvPr/>
        </p:nvSpPr>
        <p:spPr>
          <a:xfrm>
            <a:off x="7300359" y="3331076"/>
            <a:ext cx="43636" cy="53415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75" name="正方形/長方形 74"/>
          <p:cNvSpPr/>
          <p:nvPr/>
        </p:nvSpPr>
        <p:spPr>
          <a:xfrm>
            <a:off x="7244330" y="3331076"/>
            <a:ext cx="39669" cy="5341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76" name="正方形/長方形 75"/>
          <p:cNvSpPr/>
          <p:nvPr/>
        </p:nvSpPr>
        <p:spPr>
          <a:xfrm>
            <a:off x="6515735" y="3858877"/>
            <a:ext cx="43636" cy="53415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77" name="正方形/長方形 76"/>
          <p:cNvSpPr/>
          <p:nvPr/>
        </p:nvSpPr>
        <p:spPr>
          <a:xfrm>
            <a:off x="6459706" y="3858877"/>
            <a:ext cx="39669" cy="5341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78" name="正方形/長方形 77"/>
          <p:cNvSpPr/>
          <p:nvPr/>
        </p:nvSpPr>
        <p:spPr>
          <a:xfrm>
            <a:off x="5765211" y="3805462"/>
            <a:ext cx="43636" cy="53415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79" name="正方形/長方形 78"/>
          <p:cNvSpPr/>
          <p:nvPr/>
        </p:nvSpPr>
        <p:spPr>
          <a:xfrm>
            <a:off x="5709182" y="3805462"/>
            <a:ext cx="39669" cy="5341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80" name="正方形/長方形 79"/>
          <p:cNvSpPr/>
          <p:nvPr/>
        </p:nvSpPr>
        <p:spPr>
          <a:xfrm>
            <a:off x="5396748" y="3890948"/>
            <a:ext cx="43636" cy="53415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81" name="正方形/長方形 80"/>
          <p:cNvSpPr/>
          <p:nvPr/>
        </p:nvSpPr>
        <p:spPr>
          <a:xfrm>
            <a:off x="5340719" y="3890948"/>
            <a:ext cx="39669" cy="5341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82" name="正方形/長方形 81"/>
          <p:cNvSpPr/>
          <p:nvPr/>
        </p:nvSpPr>
        <p:spPr>
          <a:xfrm>
            <a:off x="5761171" y="3620519"/>
            <a:ext cx="70277" cy="104091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83" name="正方形/長方形 82"/>
          <p:cNvSpPr/>
          <p:nvPr/>
        </p:nvSpPr>
        <p:spPr>
          <a:xfrm>
            <a:off x="5380646" y="3620519"/>
            <a:ext cx="58080" cy="10409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84" name="正方形/長方形 83"/>
          <p:cNvSpPr/>
          <p:nvPr/>
        </p:nvSpPr>
        <p:spPr>
          <a:xfrm>
            <a:off x="4267365" y="3331076"/>
            <a:ext cx="43636" cy="53415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85" name="正方形/長方形 84"/>
          <p:cNvSpPr/>
          <p:nvPr/>
        </p:nvSpPr>
        <p:spPr>
          <a:xfrm>
            <a:off x="4211336" y="3331076"/>
            <a:ext cx="39669" cy="5341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86" name="正方形/長方形 85"/>
          <p:cNvSpPr/>
          <p:nvPr/>
        </p:nvSpPr>
        <p:spPr>
          <a:xfrm>
            <a:off x="4629831" y="3167401"/>
            <a:ext cx="43636" cy="53415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87" name="正方形/長方形 86"/>
          <p:cNvSpPr/>
          <p:nvPr/>
        </p:nvSpPr>
        <p:spPr>
          <a:xfrm>
            <a:off x="4573802" y="3167401"/>
            <a:ext cx="39669" cy="5341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88" name="正方形/長方形 87"/>
          <p:cNvSpPr/>
          <p:nvPr/>
        </p:nvSpPr>
        <p:spPr>
          <a:xfrm>
            <a:off x="5524312" y="4012832"/>
            <a:ext cx="70277" cy="104091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89" name="正方形/長方形 88"/>
          <p:cNvSpPr/>
          <p:nvPr/>
        </p:nvSpPr>
        <p:spPr>
          <a:xfrm>
            <a:off x="5431920" y="4012832"/>
            <a:ext cx="58080" cy="10409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90" name="正方形/長方形 89"/>
          <p:cNvSpPr/>
          <p:nvPr/>
        </p:nvSpPr>
        <p:spPr>
          <a:xfrm>
            <a:off x="4267365" y="4012832"/>
            <a:ext cx="70277" cy="104091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91" name="正方形/長方形 90"/>
          <p:cNvSpPr/>
          <p:nvPr/>
        </p:nvSpPr>
        <p:spPr>
          <a:xfrm>
            <a:off x="4174973" y="4012832"/>
            <a:ext cx="58080" cy="10409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92" name="正方形/長方形 91"/>
          <p:cNvSpPr/>
          <p:nvPr/>
        </p:nvSpPr>
        <p:spPr>
          <a:xfrm>
            <a:off x="4984886" y="2783007"/>
            <a:ext cx="83489" cy="100687"/>
          </a:xfrm>
          <a:prstGeom prst="rect">
            <a:avLst/>
          </a:prstGeom>
          <a:noFill/>
          <a:ln w="6350">
            <a:solidFill>
              <a:srgbClr val="993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93" name="正方形/長方形 92"/>
          <p:cNvSpPr/>
          <p:nvPr/>
        </p:nvSpPr>
        <p:spPr>
          <a:xfrm>
            <a:off x="6336044" y="3781825"/>
            <a:ext cx="83489" cy="100687"/>
          </a:xfrm>
          <a:prstGeom prst="rect">
            <a:avLst/>
          </a:prstGeom>
          <a:noFill/>
          <a:ln w="6350">
            <a:solidFill>
              <a:srgbClr val="993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94" name="正方形/長方形 93"/>
          <p:cNvSpPr/>
          <p:nvPr/>
        </p:nvSpPr>
        <p:spPr>
          <a:xfrm>
            <a:off x="5284726" y="4679193"/>
            <a:ext cx="83489" cy="100687"/>
          </a:xfrm>
          <a:prstGeom prst="rect">
            <a:avLst/>
          </a:prstGeom>
          <a:noFill/>
          <a:ln w="6350">
            <a:solidFill>
              <a:srgbClr val="993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95" name="正方形/長方形 94"/>
          <p:cNvSpPr/>
          <p:nvPr/>
        </p:nvSpPr>
        <p:spPr>
          <a:xfrm>
            <a:off x="7122748" y="3257096"/>
            <a:ext cx="83489" cy="100687"/>
          </a:xfrm>
          <a:prstGeom prst="rect">
            <a:avLst/>
          </a:prstGeom>
          <a:noFill/>
          <a:ln w="6350">
            <a:solidFill>
              <a:srgbClr val="993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4508796" y="4627963"/>
            <a:ext cx="7286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600" dirty="0" smtClean="0">
                <a:solidFill>
                  <a:srgbClr val="9933FF"/>
                </a:solidFill>
              </a:rPr>
              <a:t>エピソードの数</a:t>
            </a:r>
            <a:endParaRPr kumimoji="1" lang="en-US" altLang="ja-JP" sz="600" dirty="0" smtClean="0">
              <a:solidFill>
                <a:srgbClr val="9933FF"/>
              </a:solidFill>
            </a:endParaRPr>
          </a:p>
          <a:p>
            <a:pPr algn="ctr"/>
            <a:r>
              <a:rPr lang="en-US" altLang="ja-JP" sz="600" dirty="0" smtClean="0">
                <a:solidFill>
                  <a:srgbClr val="9933FF"/>
                </a:solidFill>
              </a:rPr>
              <a:t>(</a:t>
            </a:r>
            <a:r>
              <a:rPr lang="ja-JP" altLang="en-US" sz="600" dirty="0" smtClean="0">
                <a:solidFill>
                  <a:srgbClr val="9933FF"/>
                </a:solidFill>
              </a:rPr>
              <a:t>平均を取る</a:t>
            </a:r>
            <a:r>
              <a:rPr lang="en-US" altLang="ja-JP" sz="600" dirty="0" smtClean="0">
                <a:solidFill>
                  <a:srgbClr val="9933FF"/>
                </a:solidFill>
              </a:rPr>
              <a:t>)</a:t>
            </a:r>
            <a:endParaRPr kumimoji="1" lang="ja-JP" altLang="en-US" sz="600" dirty="0">
              <a:solidFill>
                <a:srgbClr val="9933FF"/>
              </a:solidFill>
            </a:endParaRPr>
          </a:p>
        </p:txBody>
      </p:sp>
      <p:sp>
        <p:nvSpPr>
          <p:cNvPr id="96" name="正方形/長方形 95"/>
          <p:cNvSpPr/>
          <p:nvPr/>
        </p:nvSpPr>
        <p:spPr>
          <a:xfrm>
            <a:off x="5791546" y="4753086"/>
            <a:ext cx="541907" cy="126000"/>
          </a:xfrm>
          <a:prstGeom prst="rect">
            <a:avLst/>
          </a:prstGeom>
          <a:noFill/>
          <a:ln w="6350">
            <a:solidFill>
              <a:srgbClr val="993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97" name="正方形/長方形 96"/>
          <p:cNvSpPr/>
          <p:nvPr/>
        </p:nvSpPr>
        <p:spPr>
          <a:xfrm>
            <a:off x="6841596" y="4624329"/>
            <a:ext cx="77305" cy="105207"/>
          </a:xfrm>
          <a:prstGeom prst="rect">
            <a:avLst/>
          </a:prstGeom>
          <a:noFill/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98" name="正方形/長方形 97"/>
          <p:cNvSpPr/>
          <p:nvPr/>
        </p:nvSpPr>
        <p:spPr>
          <a:xfrm>
            <a:off x="6161859" y="4818610"/>
            <a:ext cx="43636" cy="53415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99" name="正方形/長方形 98"/>
          <p:cNvSpPr/>
          <p:nvPr/>
        </p:nvSpPr>
        <p:spPr>
          <a:xfrm>
            <a:off x="6015339" y="4818610"/>
            <a:ext cx="39669" cy="5341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00" name="正方形/長方形 99"/>
          <p:cNvSpPr/>
          <p:nvPr/>
        </p:nvSpPr>
        <p:spPr>
          <a:xfrm>
            <a:off x="6652311" y="4825671"/>
            <a:ext cx="43636" cy="53415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01" name="正方形/長方形 100"/>
          <p:cNvSpPr/>
          <p:nvPr/>
        </p:nvSpPr>
        <p:spPr>
          <a:xfrm>
            <a:off x="6505791" y="4825671"/>
            <a:ext cx="39669" cy="5341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02" name="正方形/長方形 101"/>
          <p:cNvSpPr/>
          <p:nvPr/>
        </p:nvSpPr>
        <p:spPr>
          <a:xfrm>
            <a:off x="7205457" y="4625778"/>
            <a:ext cx="43636" cy="53415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03" name="正方形/長方形 102"/>
          <p:cNvSpPr/>
          <p:nvPr/>
        </p:nvSpPr>
        <p:spPr>
          <a:xfrm>
            <a:off x="7058937" y="4625778"/>
            <a:ext cx="39669" cy="5341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04" name="正方形/長方形 103"/>
          <p:cNvSpPr/>
          <p:nvPr/>
        </p:nvSpPr>
        <p:spPr>
          <a:xfrm>
            <a:off x="5554739" y="4741630"/>
            <a:ext cx="52800" cy="86025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05" name="正方形/長方形 104"/>
          <p:cNvSpPr/>
          <p:nvPr/>
        </p:nvSpPr>
        <p:spPr>
          <a:xfrm>
            <a:off x="5396732" y="4741630"/>
            <a:ext cx="48000" cy="8602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06" name="正方形/長方形 105"/>
          <p:cNvSpPr/>
          <p:nvPr/>
        </p:nvSpPr>
        <p:spPr>
          <a:xfrm>
            <a:off x="7388663" y="4604761"/>
            <a:ext cx="182282" cy="114500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08" name="正方形/長方形 107"/>
          <p:cNvSpPr/>
          <p:nvPr/>
        </p:nvSpPr>
        <p:spPr>
          <a:xfrm>
            <a:off x="5496629" y="3801393"/>
            <a:ext cx="77305" cy="105207"/>
          </a:xfrm>
          <a:prstGeom prst="rect">
            <a:avLst/>
          </a:prstGeom>
          <a:noFill/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09" name="正方形/長方形 108"/>
          <p:cNvSpPr/>
          <p:nvPr/>
        </p:nvSpPr>
        <p:spPr>
          <a:xfrm>
            <a:off x="5845576" y="3789445"/>
            <a:ext cx="182282" cy="114500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42651970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985444" cy="1953649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988999"/>
            <a:ext cx="3985444" cy="4720016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3277" y="0"/>
            <a:ext cx="3985444" cy="554836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03277" y="554836"/>
            <a:ext cx="3985444" cy="4087033"/>
          </a:xfrm>
          <a:prstGeom prst="rect">
            <a:avLst/>
          </a:prstGeom>
        </p:spPr>
      </p:pic>
      <p:sp>
        <p:nvSpPr>
          <p:cNvPr id="2" name="テキスト ボックス 1"/>
          <p:cNvSpPr txBox="1"/>
          <p:nvPr/>
        </p:nvSpPr>
        <p:spPr>
          <a:xfrm>
            <a:off x="6385560" y="1851660"/>
            <a:ext cx="162306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800" dirty="0" smtClean="0"/>
              <a:t>現時点で</a:t>
            </a:r>
            <a:r>
              <a:rPr kumimoji="1" lang="en-US" altLang="ja-JP" sz="800" dirty="0" smtClean="0"/>
              <a:t>Q</a:t>
            </a:r>
            <a:r>
              <a:rPr lang="ja-JP" altLang="en-US" sz="800" dirty="0" smtClean="0"/>
              <a:t>を最大化する</a:t>
            </a:r>
            <a:r>
              <a:rPr lang="en-US" altLang="ja-JP" sz="800" dirty="0" smtClean="0"/>
              <a:t>π</a:t>
            </a:r>
            <a:r>
              <a:rPr lang="ja-JP" altLang="en-US" sz="800" dirty="0" smtClean="0"/>
              <a:t>を得る</a:t>
            </a:r>
            <a:endParaRPr kumimoji="1" lang="ja-JP" altLang="en-US" sz="800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4103276" y="701040"/>
            <a:ext cx="17565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800" dirty="0"/>
              <a:t>得</a:t>
            </a:r>
            <a:r>
              <a:rPr lang="ja-JP" altLang="en-US" sz="800" dirty="0" smtClean="0"/>
              <a:t>られた</a:t>
            </a:r>
            <a:r>
              <a:rPr lang="en-US" altLang="ja-JP" sz="800" dirty="0" smtClean="0"/>
              <a:t>π</a:t>
            </a:r>
            <a:r>
              <a:rPr lang="ja-JP" altLang="en-US" sz="800" dirty="0" smtClean="0"/>
              <a:t>を元にサンプルし直して、</a:t>
            </a:r>
            <a:endParaRPr lang="en-US" altLang="ja-JP" sz="800" dirty="0" smtClean="0"/>
          </a:p>
          <a:p>
            <a:r>
              <a:rPr lang="en-US" altLang="ja-JP" sz="800" dirty="0" smtClean="0"/>
              <a:t>Q</a:t>
            </a:r>
            <a:r>
              <a:rPr lang="ja-JP" altLang="en-US" sz="800" dirty="0" smtClean="0"/>
              <a:t>を再計算する</a:t>
            </a:r>
            <a:endParaRPr kumimoji="1" lang="ja-JP" altLang="en-US" sz="800" dirty="0"/>
          </a:p>
        </p:txBody>
      </p:sp>
    </p:spTree>
    <p:extLst>
      <p:ext uri="{BB962C8B-B14F-4D97-AF65-F5344CB8AC3E}">
        <p14:creationId xmlns:p14="http://schemas.microsoft.com/office/powerpoint/2010/main" val="34240092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462</TotalTime>
  <Words>900</Words>
  <Application>Microsoft Office PowerPoint</Application>
  <PresentationFormat>ワイド画面</PresentationFormat>
  <Paragraphs>181</Paragraphs>
  <Slides>27</Slides>
  <Notes>2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27</vt:i4>
      </vt:variant>
    </vt:vector>
  </HeadingPairs>
  <TitlesOfParts>
    <vt:vector size="33" baseType="lpstr">
      <vt:lpstr>ＭＳ Ｐゴシック</vt:lpstr>
      <vt:lpstr>Arial</vt:lpstr>
      <vt:lpstr>Calibri</vt:lpstr>
      <vt:lpstr>Calibri Light</vt:lpstr>
      <vt:lpstr>Cambria Math</vt:lpstr>
      <vt:lpstr>Office テーマ</vt:lpstr>
      <vt:lpstr>強くなるロボティック・ゲームプレーヤーの作り方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DQN情報</vt:lpstr>
      <vt:lpstr>05_連続的な空間での学習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06_政策を直接近似する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強くなるロボティック・ゲームプレーヤーの作り方</dc:title>
  <dc:creator>morita</dc:creator>
  <cp:lastModifiedBy>森田 賢</cp:lastModifiedBy>
  <cp:revision>341</cp:revision>
  <dcterms:created xsi:type="dcterms:W3CDTF">2016-08-04T17:50:04Z</dcterms:created>
  <dcterms:modified xsi:type="dcterms:W3CDTF">2016-08-09T05:34:04Z</dcterms:modified>
</cp:coreProperties>
</file>